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1"/>
  </p:sldMasterIdLst>
  <p:notesMasterIdLst>
    <p:notesMasterId r:id="rId17"/>
  </p:notesMasterIdLst>
  <p:sldIdLst>
    <p:sldId id="283" r:id="rId2"/>
    <p:sldId id="307" r:id="rId3"/>
    <p:sldId id="328" r:id="rId4"/>
    <p:sldId id="309" r:id="rId5"/>
    <p:sldId id="308" r:id="rId6"/>
    <p:sldId id="306" r:id="rId7"/>
    <p:sldId id="310" r:id="rId8"/>
    <p:sldId id="326" r:id="rId9"/>
    <p:sldId id="327" r:id="rId10"/>
    <p:sldId id="313" r:id="rId11"/>
    <p:sldId id="293" r:id="rId12"/>
    <p:sldId id="314" r:id="rId13"/>
    <p:sldId id="315" r:id="rId14"/>
    <p:sldId id="318" r:id="rId15"/>
    <p:sldId id="302" r:id="rId16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25" autoAdjust="0"/>
    <p:restoredTop sz="94610"/>
  </p:normalViewPr>
  <p:slideViewPr>
    <p:cSldViewPr snapToGrid="0" snapToObjects="1">
      <p:cViewPr>
        <p:scale>
          <a:sx n="115" d="100"/>
          <a:sy n="115" d="100"/>
        </p:scale>
        <p:origin x="75" y="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gif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201221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A227A6-318E-B403-392E-3DD7B15CBE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542F9E0-6CBB-04B7-1D37-91EE45B8C2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F9D0F45-C84F-A794-A0C7-462B80F228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5F0099-79D7-0984-28C3-95F20693BC9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831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4F5B27-0474-A1F0-ACA8-570C9EF479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B556F94-C1D2-E1C4-B423-2CDA3E50558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B09E77-7DA9-57D4-D893-BD91B171A9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4B63D6-616D-D5D9-2BCB-5E3731E88AA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450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E98160-AB18-7278-FC43-E84560DFF1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92B7F36-3551-A901-ECD0-4231992FE79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4A220B3-8A90-83D2-343F-FBD2B775CE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20191E-2370-8546-A29D-53E6FBD49C9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8619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0793" y="-33036"/>
            <a:ext cx="9144000" cy="5159908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5DAD8A9B-36C1-35B3-5287-F5C710CB947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6408"/>
            <a:ext cx="9144000" cy="515990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071563" y="1928813"/>
            <a:ext cx="1471054" cy="1285875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0100"/>
              </a:lnSpc>
              <a:buNone/>
            </a:pPr>
            <a:r>
              <a:rPr lang="en-US" sz="9327" b="1" dirty="0">
                <a:solidFill>
                  <a:srgbClr val="DC8060">
                    <a:alpha val="90000"/>
                  </a:srgbClr>
                </a:solidFill>
                <a:latin typeface="Montserrat"/>
              </a:rPr>
              <a:t>03</a:t>
            </a:r>
            <a:endParaRPr lang="en-US" sz="9327" dirty="0">
              <a:latin typeface="Montserrat"/>
            </a:endParaRPr>
          </a:p>
        </p:txBody>
      </p:sp>
      <p:sp>
        <p:nvSpPr>
          <p:cNvPr id="4" name="Shape 1"/>
          <p:cNvSpPr/>
          <p:nvPr/>
        </p:nvSpPr>
        <p:spPr>
          <a:xfrm>
            <a:off x="3114117" y="1692008"/>
            <a:ext cx="4958321" cy="1759483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5" name="Shape 2"/>
          <p:cNvSpPr/>
          <p:nvPr/>
        </p:nvSpPr>
        <p:spPr>
          <a:xfrm>
            <a:off x="3114117" y="1692008"/>
            <a:ext cx="14288" cy="1759483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6" name="Text 3"/>
          <p:cNvSpPr/>
          <p:nvPr/>
        </p:nvSpPr>
        <p:spPr>
          <a:xfrm>
            <a:off x="3542742" y="1692008"/>
            <a:ext cx="4529696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kern="0" spc="3" dirty="0">
                <a:solidFill>
                  <a:srgbClr val="E0EBEB"/>
                </a:solidFill>
                <a:latin typeface="Montserrat"/>
              </a:rPr>
              <a:t>TEMA</a:t>
            </a:r>
            <a:endParaRPr lang="en-US" sz="987" dirty="0">
              <a:latin typeface="Montserrat"/>
            </a:endParaRPr>
          </a:p>
        </p:txBody>
      </p:sp>
      <p:sp>
        <p:nvSpPr>
          <p:cNvPr id="7" name="Text 4"/>
          <p:cNvSpPr/>
          <p:nvPr/>
        </p:nvSpPr>
        <p:spPr>
          <a:xfrm>
            <a:off x="3542742" y="2029551"/>
            <a:ext cx="4529696" cy="100581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294" b="1" dirty="0">
                <a:solidFill>
                  <a:srgbClr val="FFFFFF"/>
                </a:solidFill>
                <a:latin typeface="Montserrat"/>
              </a:rPr>
              <a:t>La Memoria y los Automatismos</a:t>
            </a:r>
            <a:endParaRPr lang="en-US" sz="3294" dirty="0">
              <a:latin typeface="Montserrat"/>
            </a:endParaRPr>
          </a:p>
        </p:txBody>
      </p:sp>
      <p:sp>
        <p:nvSpPr>
          <p:cNvPr id="8" name="Text 5"/>
          <p:cNvSpPr/>
          <p:nvPr/>
        </p:nvSpPr>
        <p:spPr>
          <a:xfrm>
            <a:off x="3542742" y="3178243"/>
            <a:ext cx="4286250" cy="27324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486" dirty="0">
                <a:solidFill>
                  <a:srgbClr val="A8B0A8"/>
                </a:solidFill>
                <a:latin typeface="Montserrat"/>
              </a:rPr>
              <a:t>El pasado programando el futuro</a:t>
            </a:r>
            <a:endParaRPr lang="en-US" sz="1486" dirty="0">
              <a:latin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2605372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/>
          <p:cNvSpPr/>
          <p:nvPr/>
        </p:nvSpPr>
        <p:spPr>
          <a:xfrm>
            <a:off x="571500" y="428625"/>
            <a:ext cx="8286750" cy="792956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4" name="Shape 1"/>
          <p:cNvSpPr/>
          <p:nvPr/>
        </p:nvSpPr>
        <p:spPr>
          <a:xfrm>
            <a:off x="571500" y="1207294"/>
            <a:ext cx="8286750" cy="14288"/>
          </a:xfrm>
          <a:prstGeom prst="rect">
            <a:avLst/>
          </a:prstGeom>
          <a:solidFill>
            <a:srgbClr val="E8E4E0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5" name="Text 2"/>
          <p:cNvSpPr/>
          <p:nvPr/>
        </p:nvSpPr>
        <p:spPr>
          <a:xfrm>
            <a:off x="571500" y="428625"/>
            <a:ext cx="8286750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00" b="1" kern="0" spc="2" dirty="0">
                <a:solidFill>
                  <a:srgbClr val="DC8060"/>
                </a:solidFill>
                <a:latin typeface="Montserrat"/>
              </a:rPr>
              <a:t>IMPLICACIÓN</a:t>
            </a:r>
            <a:endParaRPr lang="en-US" sz="1000" dirty="0">
              <a:latin typeface="Montserrat"/>
            </a:endParaRPr>
          </a:p>
        </p:txBody>
      </p:sp>
      <p:sp>
        <p:nvSpPr>
          <p:cNvPr id="6" name="Text 3"/>
          <p:cNvSpPr/>
          <p:nvPr/>
        </p:nvSpPr>
        <p:spPr>
          <a:xfrm>
            <a:off x="571500" y="655439"/>
            <a:ext cx="8286750" cy="40898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00" b="1" dirty="0">
                <a:solidFill>
                  <a:srgbClr val="2A5058"/>
                </a:solidFill>
                <a:latin typeface="Montserrat"/>
              </a:rPr>
              <a:t>Tu experiencia puede ser tu trampa</a:t>
            </a:r>
            <a:endParaRPr lang="en-US" sz="2000" dirty="0">
              <a:latin typeface="Montserrat"/>
            </a:endParaRPr>
          </a:p>
        </p:txBody>
      </p:sp>
      <p:sp>
        <p:nvSpPr>
          <p:cNvPr id="7" name="Shape 4"/>
          <p:cNvSpPr/>
          <p:nvPr/>
        </p:nvSpPr>
        <p:spPr>
          <a:xfrm>
            <a:off x="571500" y="1350169"/>
            <a:ext cx="8286750" cy="928688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8" name="Shape 5"/>
          <p:cNvSpPr/>
          <p:nvPr/>
        </p:nvSpPr>
        <p:spPr>
          <a:xfrm>
            <a:off x="571500" y="1350169"/>
            <a:ext cx="8286750" cy="7144"/>
          </a:xfrm>
          <a:prstGeom prst="rect">
            <a:avLst/>
          </a:prstGeom>
          <a:solidFill>
            <a:srgbClr val="E8E4E0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9" name="Shape 6"/>
          <p:cNvSpPr/>
          <p:nvPr/>
        </p:nvSpPr>
        <p:spPr>
          <a:xfrm>
            <a:off x="8851106" y="1350169"/>
            <a:ext cx="7144" cy="928688"/>
          </a:xfrm>
          <a:prstGeom prst="rect">
            <a:avLst/>
          </a:prstGeom>
          <a:solidFill>
            <a:srgbClr val="E8E4E0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10" name="Shape 7"/>
          <p:cNvSpPr/>
          <p:nvPr/>
        </p:nvSpPr>
        <p:spPr>
          <a:xfrm>
            <a:off x="571500" y="2271713"/>
            <a:ext cx="8286750" cy="7144"/>
          </a:xfrm>
          <a:prstGeom prst="rect">
            <a:avLst/>
          </a:prstGeom>
          <a:solidFill>
            <a:srgbClr val="E8E4E0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11" name="Shape 8"/>
          <p:cNvSpPr/>
          <p:nvPr/>
        </p:nvSpPr>
        <p:spPr>
          <a:xfrm>
            <a:off x="571500" y="1350169"/>
            <a:ext cx="42863" cy="928688"/>
          </a:xfrm>
          <a:prstGeom prst="rect">
            <a:avLst/>
          </a:prstGeom>
          <a:solidFill>
            <a:srgbClr val="2A5058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12" name="Shape 9"/>
          <p:cNvSpPr/>
          <p:nvPr/>
        </p:nvSpPr>
        <p:spPr>
          <a:xfrm>
            <a:off x="700088" y="1478756"/>
            <a:ext cx="428625" cy="428625"/>
          </a:xfrm>
          <a:prstGeom prst="ellipse">
            <a:avLst/>
          </a:prstGeom>
          <a:solidFill>
            <a:srgbClr val="F2F7F7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13" name="Text 10"/>
          <p:cNvSpPr/>
          <p:nvPr/>
        </p:nvSpPr>
        <p:spPr>
          <a:xfrm>
            <a:off x="700088" y="1478756"/>
            <a:ext cx="428625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486" dirty="0">
                <a:solidFill>
                  <a:srgbClr val="DC8060"/>
                </a:solidFill>
                <a:latin typeface="Montserrat"/>
              </a:rPr>
              <a:t>🏗️</a:t>
            </a:r>
            <a:endParaRPr lang="en-US" sz="1486" dirty="0">
              <a:latin typeface="Montserrat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1257300" y="1478756"/>
            <a:ext cx="7472363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90" b="1" dirty="0">
                <a:solidFill>
                  <a:srgbClr val="2A5058"/>
                </a:solidFill>
                <a:latin typeface="Montserrat"/>
              </a:rPr>
              <a:t>Las respuestas "instintivas" son aprendidas</a:t>
            </a:r>
            <a:endParaRPr lang="en-US" sz="1090" dirty="0">
              <a:latin typeface="Montserrat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1257300" y="1750219"/>
            <a:ext cx="7472363" cy="38576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42" dirty="0">
                <a:solidFill>
                  <a:srgbClr val="5A6A6A"/>
                </a:solidFill>
                <a:latin typeface="Montserrat"/>
              </a:rPr>
              <a:t>Lo que parece intuición o "olfato" son frecuentemente automatismos construidos por experiencia pasada. Pueden ser valiosos o estar desactualizados.</a:t>
            </a:r>
            <a:endParaRPr lang="en-US" sz="942" dirty="0">
              <a:latin typeface="Montserrat"/>
            </a:endParaRPr>
          </a:p>
        </p:txBody>
      </p:sp>
      <p:sp>
        <p:nvSpPr>
          <p:cNvPr id="16" name="Shape 13"/>
          <p:cNvSpPr/>
          <p:nvPr/>
        </p:nvSpPr>
        <p:spPr>
          <a:xfrm>
            <a:off x="571500" y="2350294"/>
            <a:ext cx="8286750" cy="928688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17" name="Shape 14"/>
          <p:cNvSpPr/>
          <p:nvPr/>
        </p:nvSpPr>
        <p:spPr>
          <a:xfrm>
            <a:off x="571500" y="2350294"/>
            <a:ext cx="8286750" cy="7144"/>
          </a:xfrm>
          <a:prstGeom prst="rect">
            <a:avLst/>
          </a:prstGeom>
          <a:solidFill>
            <a:srgbClr val="E8E4E0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18" name="Shape 15"/>
          <p:cNvSpPr/>
          <p:nvPr/>
        </p:nvSpPr>
        <p:spPr>
          <a:xfrm>
            <a:off x="8851106" y="2350294"/>
            <a:ext cx="7144" cy="928688"/>
          </a:xfrm>
          <a:prstGeom prst="rect">
            <a:avLst/>
          </a:prstGeom>
          <a:solidFill>
            <a:srgbClr val="E8E4E0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19" name="Shape 16"/>
          <p:cNvSpPr/>
          <p:nvPr/>
        </p:nvSpPr>
        <p:spPr>
          <a:xfrm>
            <a:off x="571500" y="3271838"/>
            <a:ext cx="8286750" cy="7144"/>
          </a:xfrm>
          <a:prstGeom prst="rect">
            <a:avLst/>
          </a:prstGeom>
          <a:solidFill>
            <a:srgbClr val="E8E4E0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20" name="Shape 17"/>
          <p:cNvSpPr/>
          <p:nvPr/>
        </p:nvSpPr>
        <p:spPr>
          <a:xfrm>
            <a:off x="571500" y="2350294"/>
            <a:ext cx="42863" cy="928688"/>
          </a:xfrm>
          <a:prstGeom prst="rect">
            <a:avLst/>
          </a:prstGeom>
          <a:solidFill>
            <a:srgbClr val="2A5058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21" name="Shape 18"/>
          <p:cNvSpPr/>
          <p:nvPr/>
        </p:nvSpPr>
        <p:spPr>
          <a:xfrm>
            <a:off x="700088" y="2478881"/>
            <a:ext cx="428625" cy="428625"/>
          </a:xfrm>
          <a:prstGeom prst="ellipse">
            <a:avLst/>
          </a:prstGeom>
          <a:solidFill>
            <a:srgbClr val="F2F7F7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22" name="Text 19"/>
          <p:cNvSpPr/>
          <p:nvPr/>
        </p:nvSpPr>
        <p:spPr>
          <a:xfrm>
            <a:off x="700088" y="2478881"/>
            <a:ext cx="428625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486" dirty="0">
                <a:solidFill>
                  <a:srgbClr val="DC8060"/>
                </a:solidFill>
                <a:latin typeface="Montserrat"/>
              </a:rPr>
              <a:t>🏚️</a:t>
            </a:r>
            <a:endParaRPr lang="en-US" sz="1486" dirty="0">
              <a:latin typeface="Montserrat"/>
            </a:endParaRPr>
          </a:p>
        </p:txBody>
      </p:sp>
      <p:sp>
        <p:nvSpPr>
          <p:cNvPr id="23" name="Text 20"/>
          <p:cNvSpPr/>
          <p:nvPr/>
        </p:nvSpPr>
        <p:spPr>
          <a:xfrm>
            <a:off x="1257300" y="2478881"/>
            <a:ext cx="7472363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90" b="1" dirty="0">
                <a:solidFill>
                  <a:srgbClr val="2A5058"/>
                </a:solidFill>
                <a:latin typeface="Montserrat"/>
              </a:rPr>
              <a:t>Los patrones del pasado no siempre sirven</a:t>
            </a:r>
            <a:endParaRPr lang="en-US" sz="1090" dirty="0">
              <a:latin typeface="Montserrat"/>
            </a:endParaRPr>
          </a:p>
        </p:txBody>
      </p:sp>
      <p:sp>
        <p:nvSpPr>
          <p:cNvPr id="24" name="Text 21"/>
          <p:cNvSpPr/>
          <p:nvPr/>
        </p:nvSpPr>
        <p:spPr>
          <a:xfrm>
            <a:off x="1257300" y="2750344"/>
            <a:ext cx="7472363" cy="38576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42" dirty="0">
                <a:solidFill>
                  <a:srgbClr val="5A6A6A"/>
                </a:solidFill>
                <a:latin typeface="Montserrat"/>
              </a:rPr>
              <a:t>El líder que "siempre ha hecho así las cosas" está ejecutando automatismos biológicos. En contextos nuevos, esos patrones son trampas.</a:t>
            </a:r>
            <a:endParaRPr lang="en-US" sz="942" dirty="0">
              <a:latin typeface="Montserrat"/>
            </a:endParaRPr>
          </a:p>
        </p:txBody>
      </p:sp>
      <p:sp>
        <p:nvSpPr>
          <p:cNvPr id="25" name="Shape 22"/>
          <p:cNvSpPr/>
          <p:nvPr/>
        </p:nvSpPr>
        <p:spPr>
          <a:xfrm>
            <a:off x="571500" y="3350419"/>
            <a:ext cx="8286750" cy="735806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26" name="Shape 23"/>
          <p:cNvSpPr/>
          <p:nvPr/>
        </p:nvSpPr>
        <p:spPr>
          <a:xfrm>
            <a:off x="571500" y="3350419"/>
            <a:ext cx="8286750" cy="7144"/>
          </a:xfrm>
          <a:prstGeom prst="rect">
            <a:avLst/>
          </a:prstGeom>
          <a:solidFill>
            <a:srgbClr val="E8E4E0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27" name="Shape 24"/>
          <p:cNvSpPr/>
          <p:nvPr/>
        </p:nvSpPr>
        <p:spPr>
          <a:xfrm>
            <a:off x="8851106" y="3350419"/>
            <a:ext cx="7144" cy="735806"/>
          </a:xfrm>
          <a:prstGeom prst="rect">
            <a:avLst/>
          </a:prstGeom>
          <a:solidFill>
            <a:srgbClr val="E8E4E0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28" name="Shape 25"/>
          <p:cNvSpPr/>
          <p:nvPr/>
        </p:nvSpPr>
        <p:spPr>
          <a:xfrm>
            <a:off x="571500" y="4079081"/>
            <a:ext cx="8286750" cy="7144"/>
          </a:xfrm>
          <a:prstGeom prst="rect">
            <a:avLst/>
          </a:prstGeom>
          <a:solidFill>
            <a:srgbClr val="E8E4E0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29" name="Shape 26"/>
          <p:cNvSpPr/>
          <p:nvPr/>
        </p:nvSpPr>
        <p:spPr>
          <a:xfrm>
            <a:off x="571500" y="3350419"/>
            <a:ext cx="42863" cy="735806"/>
          </a:xfrm>
          <a:prstGeom prst="rect">
            <a:avLst/>
          </a:prstGeom>
          <a:solidFill>
            <a:srgbClr val="2A5058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30" name="Shape 27"/>
          <p:cNvSpPr/>
          <p:nvPr/>
        </p:nvSpPr>
        <p:spPr>
          <a:xfrm>
            <a:off x="700088" y="3479006"/>
            <a:ext cx="428625" cy="428625"/>
          </a:xfrm>
          <a:prstGeom prst="ellipse">
            <a:avLst/>
          </a:prstGeom>
          <a:solidFill>
            <a:srgbClr val="F2F7F7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31" name="Text 28"/>
          <p:cNvSpPr/>
          <p:nvPr/>
        </p:nvSpPr>
        <p:spPr>
          <a:xfrm>
            <a:off x="700088" y="3479006"/>
            <a:ext cx="428625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486" dirty="0">
                <a:solidFill>
                  <a:srgbClr val="DC8060"/>
                </a:solidFill>
                <a:latin typeface="Montserrat"/>
              </a:rPr>
              <a:t>💪</a:t>
            </a:r>
            <a:endParaRPr lang="en-US" sz="1486" dirty="0">
              <a:latin typeface="Montserrat"/>
            </a:endParaRPr>
          </a:p>
        </p:txBody>
      </p:sp>
      <p:sp>
        <p:nvSpPr>
          <p:cNvPr id="32" name="Text 29"/>
          <p:cNvSpPr/>
          <p:nvPr/>
        </p:nvSpPr>
        <p:spPr>
          <a:xfrm>
            <a:off x="1257300" y="3479006"/>
            <a:ext cx="6680132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90" b="1" dirty="0">
                <a:solidFill>
                  <a:srgbClr val="2A5058"/>
                </a:solidFill>
                <a:latin typeface="Montserrat"/>
              </a:rPr>
              <a:t>Romper patrones requiere esfuerzo consciente</a:t>
            </a:r>
            <a:endParaRPr lang="en-US" sz="1090" dirty="0">
              <a:latin typeface="Montserrat"/>
            </a:endParaRPr>
          </a:p>
        </p:txBody>
      </p:sp>
      <p:sp>
        <p:nvSpPr>
          <p:cNvPr id="33" name="Text 30"/>
          <p:cNvSpPr/>
          <p:nvPr/>
        </p:nvSpPr>
        <p:spPr>
          <a:xfrm>
            <a:off x="1257300" y="3750469"/>
            <a:ext cx="6680132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42" dirty="0">
                <a:solidFill>
                  <a:srgbClr val="5A6A6A"/>
                </a:solidFill>
                <a:latin typeface="Montserrat"/>
              </a:rPr>
              <a:t>El cerebro prefiere ejecutar lo conocido porque es eficiente. Cambiar requiere atención deliberada y repetición.</a:t>
            </a:r>
            <a:endParaRPr lang="en-US" sz="942" dirty="0">
              <a:latin typeface="Montserrat"/>
            </a:endParaRPr>
          </a:p>
        </p:txBody>
      </p:sp>
      <p:sp>
        <p:nvSpPr>
          <p:cNvPr id="34" name="Shape 31"/>
          <p:cNvSpPr/>
          <p:nvPr/>
        </p:nvSpPr>
        <p:spPr>
          <a:xfrm>
            <a:off x="571500" y="4529138"/>
            <a:ext cx="8286750" cy="471488"/>
          </a:xfrm>
          <a:prstGeom prst="rect">
            <a:avLst/>
          </a:prstGeom>
          <a:solidFill>
            <a:srgbClr val="2A5058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35" name="Text 32"/>
          <p:cNvSpPr/>
          <p:nvPr/>
        </p:nvSpPr>
        <p:spPr>
          <a:xfrm>
            <a:off x="571500" y="4529138"/>
            <a:ext cx="8286750" cy="471488"/>
          </a:xfrm>
          <a:prstGeom prst="rect">
            <a:avLst/>
          </a:prstGeom>
          <a:noFill/>
          <a:ln/>
        </p:spPr>
        <p:txBody>
          <a:bodyPr wrap="square" lIns="153035" tIns="153035" rIns="153035" bIns="153035" rtlCol="0" anchor="t">
            <a:spAutoFit/>
          </a:bodyPr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1090" b="1" dirty="0">
                <a:solidFill>
                  <a:srgbClr val="FFFFFF"/>
                </a:solidFill>
                <a:latin typeface="Montserrat"/>
              </a:rPr>
              <a:t>Tus neuronas buscan completar patrones de un </a:t>
            </a:r>
            <a:r>
              <a:rPr lang="en-US" sz="1090" b="1" dirty="0">
                <a:solidFill>
                  <a:srgbClr val="DC8060"/>
                </a:solidFill>
                <a:latin typeface="Montserrat"/>
              </a:rPr>
              <a:t>pasado que probablemente ya no existe</a:t>
            </a:r>
            <a:r>
              <a:rPr lang="en-US" sz="1090" b="1" dirty="0">
                <a:solidFill>
                  <a:srgbClr val="FFFFFF"/>
                </a:solidFill>
                <a:latin typeface="Montserrat"/>
              </a:rPr>
              <a:t>.</a:t>
            </a:r>
            <a:endParaRPr lang="en-US" sz="1090" dirty="0">
              <a:latin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16802418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071563" y="1928813"/>
            <a:ext cx="1471054" cy="1285875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0100"/>
              </a:lnSpc>
              <a:buNone/>
            </a:pPr>
            <a:r>
              <a:rPr lang="en-US" sz="9327" b="1" dirty="0">
                <a:solidFill>
                  <a:srgbClr val="DC8060">
                    <a:alpha val="90000"/>
                  </a:srgbClr>
                </a:solidFill>
                <a:latin typeface="Montserrat"/>
              </a:rPr>
              <a:t>04</a:t>
            </a:r>
            <a:endParaRPr lang="en-US" sz="9327" dirty="0">
              <a:latin typeface="Montserrat"/>
            </a:endParaRPr>
          </a:p>
        </p:txBody>
      </p:sp>
      <p:sp>
        <p:nvSpPr>
          <p:cNvPr id="4" name="Shape 1"/>
          <p:cNvSpPr/>
          <p:nvPr/>
        </p:nvSpPr>
        <p:spPr>
          <a:xfrm>
            <a:off x="3114117" y="1692008"/>
            <a:ext cx="4958321" cy="1759483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5" name="Shape 2"/>
          <p:cNvSpPr/>
          <p:nvPr/>
        </p:nvSpPr>
        <p:spPr>
          <a:xfrm>
            <a:off x="3114117" y="1692008"/>
            <a:ext cx="14288" cy="1759483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6" name="Text 3"/>
          <p:cNvSpPr/>
          <p:nvPr/>
        </p:nvSpPr>
        <p:spPr>
          <a:xfrm>
            <a:off x="3542742" y="1692008"/>
            <a:ext cx="4529696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kern="0" spc="3" dirty="0">
                <a:solidFill>
                  <a:srgbClr val="E0EBEB"/>
                </a:solidFill>
                <a:latin typeface="Montserrat"/>
              </a:rPr>
              <a:t>TEMA</a:t>
            </a:r>
            <a:endParaRPr lang="en-US" sz="987" dirty="0">
              <a:latin typeface="Montserrat"/>
            </a:endParaRPr>
          </a:p>
        </p:txBody>
      </p:sp>
      <p:sp>
        <p:nvSpPr>
          <p:cNvPr id="7" name="Text 4"/>
          <p:cNvSpPr/>
          <p:nvPr/>
        </p:nvSpPr>
        <p:spPr>
          <a:xfrm>
            <a:off x="3542742" y="2029551"/>
            <a:ext cx="4529696" cy="100581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294" b="1" dirty="0">
                <a:solidFill>
                  <a:srgbClr val="FFFFFF"/>
                </a:solidFill>
                <a:latin typeface="Montserrat"/>
              </a:rPr>
              <a:t>Las Emociones en el Aprendizaje</a:t>
            </a:r>
            <a:endParaRPr lang="en-US" sz="3294" dirty="0">
              <a:latin typeface="Montserrat"/>
            </a:endParaRPr>
          </a:p>
        </p:txBody>
      </p:sp>
      <p:sp>
        <p:nvSpPr>
          <p:cNvPr id="8" name="Text 5"/>
          <p:cNvSpPr/>
          <p:nvPr/>
        </p:nvSpPr>
        <p:spPr>
          <a:xfrm>
            <a:off x="3542742" y="3178243"/>
            <a:ext cx="4286250" cy="27324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486" dirty="0">
                <a:solidFill>
                  <a:srgbClr val="A8B0A8"/>
                </a:solidFill>
                <a:latin typeface="Montserrat"/>
              </a:rPr>
              <a:t>El amplificador que decide qué recordar</a:t>
            </a:r>
            <a:endParaRPr lang="en-US" sz="1486" dirty="0">
              <a:latin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38262474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/>
          <p:cNvSpPr/>
          <p:nvPr/>
        </p:nvSpPr>
        <p:spPr>
          <a:xfrm>
            <a:off x="571500" y="428625"/>
            <a:ext cx="8001000" cy="792956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5" name="Text 2"/>
          <p:cNvSpPr/>
          <p:nvPr/>
        </p:nvSpPr>
        <p:spPr>
          <a:xfrm>
            <a:off x="571500" y="428625"/>
            <a:ext cx="8001000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00" b="1" kern="0" spc="2" dirty="0">
                <a:solidFill>
                  <a:srgbClr val="DC8060"/>
                </a:solidFill>
                <a:latin typeface="Montserrat"/>
              </a:rPr>
              <a:t>SELECCIÓN</a:t>
            </a:r>
            <a:endParaRPr lang="en-US" sz="1000" dirty="0">
              <a:latin typeface="Montserrat"/>
            </a:endParaRPr>
          </a:p>
        </p:txBody>
      </p:sp>
      <p:sp>
        <p:nvSpPr>
          <p:cNvPr id="6" name="Text 3"/>
          <p:cNvSpPr/>
          <p:nvPr/>
        </p:nvSpPr>
        <p:spPr>
          <a:xfrm>
            <a:off x="571500" y="655439"/>
            <a:ext cx="8001000" cy="40898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00" b="1" dirty="0">
                <a:solidFill>
                  <a:srgbClr val="2A5058"/>
                </a:solidFill>
                <a:latin typeface="Montserrat"/>
              </a:rPr>
              <a:t>No puedes recordar todo — las emociones deciden</a:t>
            </a:r>
            <a:endParaRPr lang="en-US" sz="2000" dirty="0">
              <a:latin typeface="Montserrat"/>
            </a:endParaRPr>
          </a:p>
        </p:txBody>
      </p:sp>
      <p:sp>
        <p:nvSpPr>
          <p:cNvPr id="7" name="Text 4"/>
          <p:cNvSpPr/>
          <p:nvPr/>
        </p:nvSpPr>
        <p:spPr>
          <a:xfrm>
            <a:off x="571500" y="1669517"/>
            <a:ext cx="3636169" cy="100581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159" dirty="0">
                <a:solidFill>
                  <a:srgbClr val="5A6A6A"/>
                </a:solidFill>
                <a:latin typeface="Montserrat"/>
              </a:rPr>
              <a:t>El cerebro recibe demasiada información. Necesita un criterio urgente para seleccionar qué merece ser almacenado y qué debe ser descartado.</a:t>
            </a:r>
            <a:endParaRPr lang="en-US" sz="1159" dirty="0">
              <a:latin typeface="Montserrat"/>
            </a:endParaRPr>
          </a:p>
        </p:txBody>
      </p:sp>
      <p:sp>
        <p:nvSpPr>
          <p:cNvPr id="8" name="Text 5"/>
          <p:cNvSpPr/>
          <p:nvPr/>
        </p:nvSpPr>
        <p:spPr>
          <a:xfrm>
            <a:off x="571500" y="2746772"/>
            <a:ext cx="3636169" cy="251454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159" dirty="0">
                <a:solidFill>
                  <a:srgbClr val="5A6A6A"/>
                </a:solidFill>
                <a:latin typeface="Montserrat"/>
              </a:rPr>
              <a:t>Ese criterio son las </a:t>
            </a:r>
            <a:r>
              <a:rPr lang="en-US" sz="1090" b="1" dirty="0">
                <a:solidFill>
                  <a:srgbClr val="2A5058"/>
                </a:solidFill>
                <a:latin typeface="Montserrat"/>
              </a:rPr>
              <a:t>emociones</a:t>
            </a:r>
            <a:r>
              <a:rPr lang="en-US" sz="1159" dirty="0">
                <a:solidFill>
                  <a:srgbClr val="5A6A6A"/>
                </a:solidFill>
                <a:latin typeface="Montserrat"/>
              </a:rPr>
              <a:t>.</a:t>
            </a:r>
            <a:endParaRPr lang="en-US" sz="1159" dirty="0">
              <a:latin typeface="Montserrat"/>
            </a:endParaRPr>
          </a:p>
        </p:txBody>
      </p:sp>
      <p:sp>
        <p:nvSpPr>
          <p:cNvPr id="9" name="Text 6"/>
          <p:cNvSpPr/>
          <p:nvPr/>
        </p:nvSpPr>
        <p:spPr>
          <a:xfrm>
            <a:off x="571500" y="3069664"/>
            <a:ext cx="3636169" cy="75436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159" dirty="0">
                <a:solidFill>
                  <a:srgbClr val="5A6A6A"/>
                </a:solidFill>
                <a:latin typeface="Montserrat"/>
              </a:rPr>
              <a:t>Cuando un evento tiene carga emocional intensa, el cerebro lo etiqueta automáticamente como </a:t>
            </a:r>
            <a:r>
              <a:rPr lang="en-US" sz="1090" b="1" dirty="0">
                <a:solidFill>
                  <a:srgbClr val="5A6A6A"/>
                </a:solidFill>
                <a:latin typeface="Montserrat"/>
              </a:rPr>
              <a:t>"relevante para la supervivencia"</a:t>
            </a:r>
            <a:r>
              <a:rPr lang="en-US" sz="1159" dirty="0">
                <a:solidFill>
                  <a:srgbClr val="5A6A6A"/>
                </a:solidFill>
                <a:latin typeface="Montserrat"/>
              </a:rPr>
              <a:t>.</a:t>
            </a:r>
            <a:endParaRPr lang="en-US" sz="1159" dirty="0">
              <a:latin typeface="Montserrat"/>
            </a:endParaRPr>
          </a:p>
        </p:txBody>
      </p:sp>
      <p:sp>
        <p:nvSpPr>
          <p:cNvPr id="16" name="Shape 13"/>
          <p:cNvSpPr/>
          <p:nvPr/>
        </p:nvSpPr>
        <p:spPr>
          <a:xfrm>
            <a:off x="571500" y="4214813"/>
            <a:ext cx="8001000" cy="500063"/>
          </a:xfrm>
          <a:prstGeom prst="rect">
            <a:avLst/>
          </a:prstGeom>
          <a:solidFill>
            <a:srgbClr val="2A5058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17" name="Text 14"/>
          <p:cNvSpPr/>
          <p:nvPr/>
        </p:nvSpPr>
        <p:spPr>
          <a:xfrm>
            <a:off x="571500" y="4214813"/>
            <a:ext cx="8001000" cy="500063"/>
          </a:xfrm>
          <a:prstGeom prst="rect">
            <a:avLst/>
          </a:prstGeom>
          <a:noFill/>
          <a:ln/>
        </p:spPr>
        <p:txBody>
          <a:bodyPr wrap="square" lIns="170053" tIns="170053" rIns="170053" bIns="170053" rtlCol="0" anchor="t">
            <a:spAutoFit/>
          </a:bodyPr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1090" b="1" dirty="0">
                <a:solidFill>
                  <a:srgbClr val="FFFFFF"/>
                </a:solidFill>
                <a:latin typeface="Montserrat"/>
              </a:rPr>
              <a:t>Mensaje al sistema: "</a:t>
            </a:r>
            <a:r>
              <a:rPr lang="en-US" sz="1090" b="1" dirty="0">
                <a:solidFill>
                  <a:srgbClr val="DC8060"/>
                </a:solidFill>
                <a:latin typeface="Montserrat"/>
              </a:rPr>
              <a:t>Esto importa</a:t>
            </a:r>
            <a:r>
              <a:rPr lang="en-US" sz="1090" b="1" dirty="0">
                <a:solidFill>
                  <a:srgbClr val="FFFFFF"/>
                </a:solidFill>
                <a:latin typeface="Montserrat"/>
              </a:rPr>
              <a:t>, presta atención, actualiza tu modelo del mundo."</a:t>
            </a:r>
            <a:endParaRPr lang="en-US" sz="1090" dirty="0">
              <a:latin typeface="Montserrat"/>
            </a:endParaRPr>
          </a:p>
        </p:txBody>
      </p:sp>
      <p:pic>
        <p:nvPicPr>
          <p:cNvPr id="19" name="Imagen 18" descr="Diagrama&#10;&#10;El contenido generado por IA puede ser incorrecto.">
            <a:extLst>
              <a:ext uri="{FF2B5EF4-FFF2-40B4-BE49-F238E27FC236}">
                <a16:creationId xmlns:a16="http://schemas.microsoft.com/office/drawing/2014/main" id="{F08BE541-C223-4A67-6F6C-A027424ADF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6442" y="1198434"/>
            <a:ext cx="3565899" cy="2810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2542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/>
          <p:cNvSpPr/>
          <p:nvPr/>
        </p:nvSpPr>
        <p:spPr>
          <a:xfrm>
            <a:off x="571500" y="428625"/>
            <a:ext cx="8001000" cy="792956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5" name="Text 2"/>
          <p:cNvSpPr/>
          <p:nvPr/>
        </p:nvSpPr>
        <p:spPr>
          <a:xfrm>
            <a:off x="571500" y="428625"/>
            <a:ext cx="8001000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00" b="1" kern="0" spc="2" dirty="0">
                <a:solidFill>
                  <a:srgbClr val="DC8060"/>
                </a:solidFill>
                <a:latin typeface="Montserrat"/>
              </a:rPr>
              <a:t>MECANISMO</a:t>
            </a:r>
            <a:endParaRPr lang="en-US" sz="1000" dirty="0">
              <a:latin typeface="Montserrat"/>
            </a:endParaRPr>
          </a:p>
        </p:txBody>
      </p:sp>
      <p:sp>
        <p:nvSpPr>
          <p:cNvPr id="6" name="Text 3"/>
          <p:cNvSpPr/>
          <p:nvPr/>
        </p:nvSpPr>
        <p:spPr>
          <a:xfrm>
            <a:off x="571500" y="655439"/>
            <a:ext cx="8001000" cy="40898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00" b="1" dirty="0">
                <a:solidFill>
                  <a:srgbClr val="2A5058"/>
                </a:solidFill>
                <a:latin typeface="Montserrat"/>
              </a:rPr>
              <a:t>Las emociones intensifican la señal neuronal</a:t>
            </a:r>
            <a:endParaRPr lang="en-US" sz="2000" dirty="0">
              <a:latin typeface="Montserrat"/>
            </a:endParaRPr>
          </a:p>
        </p:txBody>
      </p:sp>
      <p:sp>
        <p:nvSpPr>
          <p:cNvPr id="27" name="Shape 24"/>
          <p:cNvSpPr/>
          <p:nvPr/>
        </p:nvSpPr>
        <p:spPr>
          <a:xfrm>
            <a:off x="571500" y="4264819"/>
            <a:ext cx="8001000" cy="385763"/>
          </a:xfrm>
          <a:prstGeom prst="rect">
            <a:avLst/>
          </a:prstGeom>
          <a:solidFill>
            <a:srgbClr val="2A5058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28" name="Text 25"/>
          <p:cNvSpPr/>
          <p:nvPr/>
        </p:nvSpPr>
        <p:spPr>
          <a:xfrm>
            <a:off x="571500" y="4264819"/>
            <a:ext cx="8001000" cy="385763"/>
          </a:xfrm>
          <a:prstGeom prst="rect">
            <a:avLst/>
          </a:prstGeom>
          <a:noFill/>
          <a:ln/>
        </p:spPr>
        <p:txBody>
          <a:bodyPr wrap="square" lIns="102108" tIns="102108" rIns="102108" bIns="102108" rtlCol="0" anchor="t">
            <a:spAutoFit/>
          </a:bodyPr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1090" b="1" dirty="0">
                <a:solidFill>
                  <a:srgbClr val="FFFFFF"/>
                </a:solidFill>
                <a:latin typeface="Montserrat"/>
              </a:rPr>
              <a:t>Lo que nos emociona configura literalmente </a:t>
            </a:r>
            <a:r>
              <a:rPr lang="en-US" sz="1090" b="1" dirty="0">
                <a:solidFill>
                  <a:srgbClr val="DC8060"/>
                </a:solidFill>
                <a:latin typeface="Montserrat"/>
              </a:rPr>
              <a:t>qué aprendizaje se consolida</a:t>
            </a:r>
            <a:r>
              <a:rPr lang="en-US" sz="1090" b="1" dirty="0">
                <a:solidFill>
                  <a:srgbClr val="FFFFFF"/>
                </a:solidFill>
                <a:latin typeface="Montserrat"/>
              </a:rPr>
              <a:t> y cuál se pierde.</a:t>
            </a:r>
            <a:endParaRPr lang="en-US" sz="1090" dirty="0">
              <a:latin typeface="Montserrat"/>
            </a:endParaRPr>
          </a:p>
        </p:txBody>
      </p:sp>
      <p:pic>
        <p:nvPicPr>
          <p:cNvPr id="30" name="Imagen 29" descr="Imagen de la pantalla de un celular con letras&#10;&#10;El contenido generado por IA puede ser incorrecto.">
            <a:extLst>
              <a:ext uri="{FF2B5EF4-FFF2-40B4-BE49-F238E27FC236}">
                <a16:creationId xmlns:a16="http://schemas.microsoft.com/office/drawing/2014/main" id="{92F06C5A-416B-136E-E8B1-EC3269AAB1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399" y="1221581"/>
            <a:ext cx="6759334" cy="2561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8723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571500" y="428625"/>
            <a:ext cx="8001000" cy="792956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5" name="Text 2"/>
          <p:cNvSpPr/>
          <p:nvPr/>
        </p:nvSpPr>
        <p:spPr>
          <a:xfrm>
            <a:off x="571500" y="428625"/>
            <a:ext cx="8001000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00" b="1" kern="0" spc="2" dirty="0">
                <a:solidFill>
                  <a:srgbClr val="DC8060"/>
                </a:solidFill>
                <a:latin typeface="Montserrat"/>
              </a:rPr>
              <a:t>RESULTADO</a:t>
            </a:r>
            <a:endParaRPr lang="en-US" sz="1000" dirty="0">
              <a:latin typeface="Montserrat"/>
            </a:endParaRPr>
          </a:p>
        </p:txBody>
      </p:sp>
      <p:sp>
        <p:nvSpPr>
          <p:cNvPr id="6" name="Text 3"/>
          <p:cNvSpPr/>
          <p:nvPr/>
        </p:nvSpPr>
        <p:spPr>
          <a:xfrm>
            <a:off x="571500" y="655439"/>
            <a:ext cx="8001000" cy="40898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00" b="1" dirty="0">
                <a:solidFill>
                  <a:srgbClr val="2A5058"/>
                </a:solidFill>
                <a:latin typeface="Montserrat"/>
              </a:rPr>
              <a:t>Los recuerdos emocionales son diferentes</a:t>
            </a:r>
            <a:endParaRPr lang="en-US" sz="2000" dirty="0">
              <a:latin typeface="Montserrat"/>
            </a:endParaRPr>
          </a:p>
        </p:txBody>
      </p:sp>
      <p:sp>
        <p:nvSpPr>
          <p:cNvPr id="7" name="Shape 4"/>
          <p:cNvSpPr/>
          <p:nvPr/>
        </p:nvSpPr>
        <p:spPr>
          <a:xfrm>
            <a:off x="571500" y="1493044"/>
            <a:ext cx="2524116" cy="2507456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8" name="Shape 5"/>
          <p:cNvSpPr/>
          <p:nvPr/>
        </p:nvSpPr>
        <p:spPr>
          <a:xfrm>
            <a:off x="571500" y="1493044"/>
            <a:ext cx="2524116" cy="42863"/>
          </a:xfrm>
          <a:prstGeom prst="rect">
            <a:avLst/>
          </a:prstGeom>
          <a:solidFill>
            <a:srgbClr val="2A5058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9" name="Shape 6"/>
          <p:cNvSpPr/>
          <p:nvPr/>
        </p:nvSpPr>
        <p:spPr>
          <a:xfrm>
            <a:off x="3088472" y="1493044"/>
            <a:ext cx="7144" cy="2507456"/>
          </a:xfrm>
          <a:prstGeom prst="rect">
            <a:avLst/>
          </a:prstGeom>
          <a:solidFill>
            <a:srgbClr val="E8E4E0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10" name="Shape 7"/>
          <p:cNvSpPr/>
          <p:nvPr/>
        </p:nvSpPr>
        <p:spPr>
          <a:xfrm>
            <a:off x="571500" y="3993356"/>
            <a:ext cx="2524116" cy="7144"/>
          </a:xfrm>
          <a:prstGeom prst="rect">
            <a:avLst/>
          </a:prstGeom>
          <a:solidFill>
            <a:srgbClr val="E8E4E0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11" name="Shape 8"/>
          <p:cNvSpPr/>
          <p:nvPr/>
        </p:nvSpPr>
        <p:spPr>
          <a:xfrm>
            <a:off x="571500" y="1493044"/>
            <a:ext cx="7144" cy="2507456"/>
          </a:xfrm>
          <a:prstGeom prst="rect">
            <a:avLst/>
          </a:prstGeom>
          <a:solidFill>
            <a:srgbClr val="E8E4E0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12" name="Shape 9"/>
          <p:cNvSpPr/>
          <p:nvPr/>
        </p:nvSpPr>
        <p:spPr>
          <a:xfrm>
            <a:off x="1543050" y="1707356"/>
            <a:ext cx="571500" cy="571500"/>
          </a:xfrm>
          <a:prstGeom prst="ellipse">
            <a:avLst/>
          </a:prstGeom>
          <a:solidFill>
            <a:srgbClr val="F2F7F7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13" name="Text 10"/>
          <p:cNvSpPr/>
          <p:nvPr/>
        </p:nvSpPr>
        <p:spPr>
          <a:xfrm>
            <a:off x="1543050" y="1707356"/>
            <a:ext cx="571500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24" dirty="0">
                <a:solidFill>
                  <a:srgbClr val="DC8060"/>
                </a:solidFill>
                <a:latin typeface="Montserrat"/>
              </a:rPr>
              <a:t>🔥</a:t>
            </a:r>
            <a:endParaRPr lang="en-US" sz="1924" dirty="0">
              <a:latin typeface="Montserrat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1262239" y="2457450"/>
            <a:ext cx="1133122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2A5058"/>
                </a:solidFill>
                <a:latin typeface="Montserrat"/>
              </a:rPr>
              <a:t>Más Vívidos</a:t>
            </a:r>
            <a:endParaRPr lang="en-US" sz="1193" dirty="0">
              <a:latin typeface="Montserrat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785813" y="2798564"/>
            <a:ext cx="2085975" cy="578644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942" dirty="0">
                <a:solidFill>
                  <a:srgbClr val="5A6A6A"/>
                </a:solidFill>
                <a:latin typeface="Montserrat"/>
              </a:rPr>
              <a:t>Se experimentan con mayor intensidad y detalle sensorial. No son borrosos.</a:t>
            </a:r>
            <a:endParaRPr lang="en-US" sz="942" dirty="0">
              <a:latin typeface="Montserrat"/>
            </a:endParaRPr>
          </a:p>
        </p:txBody>
      </p:sp>
      <p:sp>
        <p:nvSpPr>
          <p:cNvPr id="16" name="Shape 13"/>
          <p:cNvSpPr/>
          <p:nvPr/>
        </p:nvSpPr>
        <p:spPr>
          <a:xfrm>
            <a:off x="3300413" y="1493044"/>
            <a:ext cx="2528888" cy="2507456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17" name="Shape 14"/>
          <p:cNvSpPr/>
          <p:nvPr/>
        </p:nvSpPr>
        <p:spPr>
          <a:xfrm>
            <a:off x="3300413" y="1493044"/>
            <a:ext cx="2528888" cy="42863"/>
          </a:xfrm>
          <a:prstGeom prst="rect">
            <a:avLst/>
          </a:prstGeom>
          <a:solidFill>
            <a:srgbClr val="487878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18" name="Shape 15"/>
          <p:cNvSpPr/>
          <p:nvPr/>
        </p:nvSpPr>
        <p:spPr>
          <a:xfrm>
            <a:off x="5822156" y="1493044"/>
            <a:ext cx="7144" cy="2507456"/>
          </a:xfrm>
          <a:prstGeom prst="rect">
            <a:avLst/>
          </a:prstGeom>
          <a:solidFill>
            <a:srgbClr val="E8E4E0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19" name="Shape 16"/>
          <p:cNvSpPr/>
          <p:nvPr/>
        </p:nvSpPr>
        <p:spPr>
          <a:xfrm>
            <a:off x="3300413" y="3993356"/>
            <a:ext cx="2528888" cy="7144"/>
          </a:xfrm>
          <a:prstGeom prst="rect">
            <a:avLst/>
          </a:prstGeom>
          <a:solidFill>
            <a:srgbClr val="E8E4E0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20" name="Shape 17"/>
          <p:cNvSpPr/>
          <p:nvPr/>
        </p:nvSpPr>
        <p:spPr>
          <a:xfrm>
            <a:off x="3300413" y="1493044"/>
            <a:ext cx="7144" cy="2507456"/>
          </a:xfrm>
          <a:prstGeom prst="rect">
            <a:avLst/>
          </a:prstGeom>
          <a:solidFill>
            <a:srgbClr val="E8E4E0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21" name="Shape 18"/>
          <p:cNvSpPr/>
          <p:nvPr/>
        </p:nvSpPr>
        <p:spPr>
          <a:xfrm>
            <a:off x="4279106" y="1707356"/>
            <a:ext cx="571500" cy="571500"/>
          </a:xfrm>
          <a:prstGeom prst="ellipse">
            <a:avLst/>
          </a:prstGeom>
          <a:solidFill>
            <a:srgbClr val="F2F7F7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22" name="Text 19"/>
          <p:cNvSpPr/>
          <p:nvPr/>
        </p:nvSpPr>
        <p:spPr>
          <a:xfrm>
            <a:off x="4279106" y="1707356"/>
            <a:ext cx="571500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24" dirty="0">
                <a:solidFill>
                  <a:srgbClr val="DC8060"/>
                </a:solidFill>
                <a:latin typeface="Montserrat"/>
              </a:rPr>
              <a:t>⏳</a:t>
            </a:r>
            <a:endParaRPr lang="en-US" sz="1924" dirty="0">
              <a:latin typeface="Montserrat"/>
            </a:endParaRPr>
          </a:p>
        </p:txBody>
      </p:sp>
      <p:sp>
        <p:nvSpPr>
          <p:cNvPr id="23" name="Text 20"/>
          <p:cNvSpPr/>
          <p:nvPr/>
        </p:nvSpPr>
        <p:spPr>
          <a:xfrm>
            <a:off x="3827878" y="2457450"/>
            <a:ext cx="1473957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2A5058"/>
                </a:solidFill>
                <a:latin typeface="Montserrat"/>
              </a:rPr>
              <a:t>Más Duraderos</a:t>
            </a:r>
            <a:endParaRPr lang="en-US" sz="1193" dirty="0">
              <a:latin typeface="Montserrat"/>
            </a:endParaRPr>
          </a:p>
        </p:txBody>
      </p:sp>
      <p:sp>
        <p:nvSpPr>
          <p:cNvPr id="24" name="Text 21"/>
          <p:cNvSpPr/>
          <p:nvPr/>
        </p:nvSpPr>
        <p:spPr>
          <a:xfrm>
            <a:off x="3519497" y="2798564"/>
            <a:ext cx="2090747" cy="38576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942" dirty="0">
                <a:solidFill>
                  <a:srgbClr val="5A6A6A"/>
                </a:solidFill>
                <a:latin typeface="Montserrat"/>
              </a:rPr>
              <a:t>Resisten mejor el paso del tiempo y el olvido natural.</a:t>
            </a:r>
            <a:endParaRPr lang="en-US" sz="942" dirty="0">
              <a:latin typeface="Montserrat"/>
            </a:endParaRPr>
          </a:p>
        </p:txBody>
      </p:sp>
      <p:sp>
        <p:nvSpPr>
          <p:cNvPr id="25" name="Shape 22"/>
          <p:cNvSpPr/>
          <p:nvPr/>
        </p:nvSpPr>
        <p:spPr>
          <a:xfrm>
            <a:off x="6038869" y="1493044"/>
            <a:ext cx="2533659" cy="2507456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26" name="Shape 23"/>
          <p:cNvSpPr/>
          <p:nvPr/>
        </p:nvSpPr>
        <p:spPr>
          <a:xfrm>
            <a:off x="6038869" y="1493044"/>
            <a:ext cx="2533659" cy="42863"/>
          </a:xfrm>
          <a:prstGeom prst="rect">
            <a:avLst/>
          </a:prstGeom>
          <a:solidFill>
            <a:srgbClr val="DC8060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27" name="Shape 24"/>
          <p:cNvSpPr/>
          <p:nvPr/>
        </p:nvSpPr>
        <p:spPr>
          <a:xfrm>
            <a:off x="8565384" y="1493044"/>
            <a:ext cx="7144" cy="2507456"/>
          </a:xfrm>
          <a:prstGeom prst="rect">
            <a:avLst/>
          </a:prstGeom>
          <a:solidFill>
            <a:srgbClr val="E8E4E0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28" name="Shape 25"/>
          <p:cNvSpPr/>
          <p:nvPr/>
        </p:nvSpPr>
        <p:spPr>
          <a:xfrm>
            <a:off x="6038869" y="3993356"/>
            <a:ext cx="2533659" cy="7144"/>
          </a:xfrm>
          <a:prstGeom prst="rect">
            <a:avLst/>
          </a:prstGeom>
          <a:solidFill>
            <a:srgbClr val="E8E4E0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29" name="Shape 26"/>
          <p:cNvSpPr/>
          <p:nvPr/>
        </p:nvSpPr>
        <p:spPr>
          <a:xfrm>
            <a:off x="6038869" y="1493044"/>
            <a:ext cx="7144" cy="2507456"/>
          </a:xfrm>
          <a:prstGeom prst="rect">
            <a:avLst/>
          </a:prstGeom>
          <a:solidFill>
            <a:srgbClr val="E8E4E0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30" name="Shape 27"/>
          <p:cNvSpPr/>
          <p:nvPr/>
        </p:nvSpPr>
        <p:spPr>
          <a:xfrm>
            <a:off x="7024650" y="1707356"/>
            <a:ext cx="571500" cy="571500"/>
          </a:xfrm>
          <a:prstGeom prst="ellipse">
            <a:avLst/>
          </a:prstGeom>
          <a:solidFill>
            <a:srgbClr val="F2F7F7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31" name="Text 28"/>
          <p:cNvSpPr/>
          <p:nvPr/>
        </p:nvSpPr>
        <p:spPr>
          <a:xfrm>
            <a:off x="7024650" y="1707356"/>
            <a:ext cx="571500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24" dirty="0">
                <a:solidFill>
                  <a:srgbClr val="DC8060"/>
                </a:solidFill>
                <a:latin typeface="Montserrat"/>
              </a:rPr>
              <a:t>🔑</a:t>
            </a:r>
            <a:endParaRPr lang="en-US" sz="1924" dirty="0">
              <a:latin typeface="Montserrat"/>
            </a:endParaRPr>
          </a:p>
        </p:txBody>
      </p:sp>
      <p:sp>
        <p:nvSpPr>
          <p:cNvPr id="32" name="Text 29"/>
          <p:cNvSpPr/>
          <p:nvPr/>
        </p:nvSpPr>
        <p:spPr>
          <a:xfrm>
            <a:off x="6606071" y="2457450"/>
            <a:ext cx="1408658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2A5058"/>
                </a:solidFill>
                <a:latin typeface="Montserrat"/>
              </a:rPr>
              <a:t>Más Accesibles</a:t>
            </a:r>
            <a:endParaRPr lang="en-US" sz="1193" dirty="0">
              <a:latin typeface="Montserrat"/>
            </a:endParaRPr>
          </a:p>
        </p:txBody>
      </p:sp>
      <p:sp>
        <p:nvSpPr>
          <p:cNvPr id="33" name="Text 30"/>
          <p:cNvSpPr/>
          <p:nvPr/>
        </p:nvSpPr>
        <p:spPr>
          <a:xfrm>
            <a:off x="6262669" y="2798564"/>
            <a:ext cx="2095491" cy="38576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942" dirty="0">
                <a:solidFill>
                  <a:srgbClr val="5A6A6A"/>
                </a:solidFill>
                <a:latin typeface="Montserrat"/>
              </a:rPr>
              <a:t>Se activan con mayor facilidad ante estímulos futuros similares.</a:t>
            </a:r>
            <a:endParaRPr lang="en-US" sz="942" dirty="0">
              <a:latin typeface="Montserrat"/>
            </a:endParaRPr>
          </a:p>
        </p:txBody>
      </p:sp>
      <p:sp>
        <p:nvSpPr>
          <p:cNvPr id="34" name="Shape 31"/>
          <p:cNvSpPr/>
          <p:nvPr/>
        </p:nvSpPr>
        <p:spPr>
          <a:xfrm>
            <a:off x="571500" y="4214813"/>
            <a:ext cx="8001000" cy="500063"/>
          </a:xfrm>
          <a:prstGeom prst="rect">
            <a:avLst/>
          </a:prstGeom>
          <a:solidFill>
            <a:srgbClr val="2A5058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35" name="Text 32"/>
          <p:cNvSpPr/>
          <p:nvPr/>
        </p:nvSpPr>
        <p:spPr>
          <a:xfrm>
            <a:off x="571500" y="4214813"/>
            <a:ext cx="8001000" cy="500063"/>
          </a:xfrm>
          <a:prstGeom prst="rect">
            <a:avLst/>
          </a:prstGeom>
          <a:noFill/>
          <a:ln/>
        </p:spPr>
        <p:txBody>
          <a:bodyPr wrap="square" lIns="170053" tIns="170053" rIns="170053" bIns="170053" rtlCol="0" anchor="t">
            <a:spAutoFit/>
          </a:bodyPr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1090" b="1" dirty="0">
                <a:solidFill>
                  <a:srgbClr val="FFFFFF"/>
                </a:solidFill>
                <a:latin typeface="Montserrat"/>
              </a:rPr>
              <a:t>La dopamina + el hipocampo = </a:t>
            </a:r>
            <a:r>
              <a:rPr lang="en-US" sz="1090" b="1" dirty="0">
                <a:solidFill>
                  <a:srgbClr val="DC8060"/>
                </a:solidFill>
                <a:latin typeface="Montserrat"/>
              </a:rPr>
              <a:t>conjuntos neuronales más robustos</a:t>
            </a:r>
            <a:r>
              <a:rPr lang="en-US" sz="1090" b="1" dirty="0">
                <a:solidFill>
                  <a:srgbClr val="FFFFFF"/>
                </a:solidFill>
                <a:latin typeface="Montserrat"/>
              </a:rPr>
              <a:t>.</a:t>
            </a:r>
            <a:endParaRPr lang="en-US" sz="1090" dirty="0">
              <a:latin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41025193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3510846" y="1123187"/>
            <a:ext cx="2122280" cy="366117"/>
          </a:xfrm>
          <a:prstGeom prst="rect">
            <a:avLst/>
          </a:prstGeom>
          <a:solidFill>
            <a:srgbClr val="000000">
              <a:alpha val="0"/>
            </a:srgbClr>
          </a:solidFill>
          <a:ln w="18288">
            <a:solidFill>
              <a:srgbClr val="DC8060"/>
            </a:solidFill>
            <a:prstDash val="solid"/>
          </a:ln>
        </p:spPr>
        <p:txBody>
          <a:bodyPr/>
          <a:lstStyle/>
          <a:p>
            <a:endParaRPr lang="es-ES"/>
          </a:p>
        </p:txBody>
      </p:sp>
      <p:sp>
        <p:nvSpPr>
          <p:cNvPr id="4" name="Text 1"/>
          <p:cNvSpPr/>
          <p:nvPr/>
        </p:nvSpPr>
        <p:spPr>
          <a:xfrm>
            <a:off x="3510846" y="1123187"/>
            <a:ext cx="2122280" cy="337721"/>
          </a:xfrm>
          <a:prstGeom prst="rect">
            <a:avLst/>
          </a:prstGeom>
          <a:noFill/>
          <a:ln/>
        </p:spPr>
        <p:txBody>
          <a:bodyPr wrap="square" lIns="170053" tIns="85090" rIns="170053" bIns="85090" rtlCol="0" anchor="t">
            <a:spAutoFit/>
          </a:bodyPr>
          <a:lstStyle/>
          <a:p>
            <a:pPr marL="0" indent="0" algn="ctr">
              <a:lnSpc>
                <a:spcPts val="1400"/>
              </a:lnSpc>
              <a:buNone/>
            </a:pPr>
            <a:r>
              <a:rPr lang="en-US" sz="987" b="1" kern="0" spc="3" dirty="0">
                <a:solidFill>
                  <a:srgbClr val="DC8060"/>
                </a:solidFill>
                <a:latin typeface="Montserrat"/>
              </a:rPr>
              <a:t>LÍDER SEMILLA</a:t>
            </a:r>
            <a:endParaRPr lang="en-US" sz="987" dirty="0">
              <a:latin typeface="Montserrat"/>
            </a:endParaRPr>
          </a:p>
        </p:txBody>
      </p:sp>
      <p:sp>
        <p:nvSpPr>
          <p:cNvPr id="5" name="Text 2"/>
          <p:cNvSpPr/>
          <p:nvPr/>
        </p:nvSpPr>
        <p:spPr>
          <a:xfrm>
            <a:off x="1885280" y="1760767"/>
            <a:ext cx="5373412" cy="56577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4500"/>
              </a:lnSpc>
              <a:buNone/>
            </a:pPr>
            <a:r>
              <a:rPr lang="en-US" sz="3731" b="1" dirty="0">
                <a:solidFill>
                  <a:srgbClr val="FFFFFF"/>
                </a:solidFill>
                <a:latin typeface="Montserrat"/>
              </a:rPr>
              <a:t>Humildad Perceptiva</a:t>
            </a:r>
            <a:endParaRPr lang="en-US" sz="3731" dirty="0">
              <a:latin typeface="Montserrat"/>
            </a:endParaRPr>
          </a:p>
        </p:txBody>
      </p:sp>
      <p:sp>
        <p:nvSpPr>
          <p:cNvPr id="6" name="Text 3"/>
          <p:cNvSpPr/>
          <p:nvPr/>
        </p:nvSpPr>
        <p:spPr>
          <a:xfrm>
            <a:off x="1357313" y="2540859"/>
            <a:ext cx="6429375" cy="64003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704" dirty="0">
                <a:solidFill>
                  <a:srgbClr val="E0EBEB"/>
                </a:solidFill>
                <a:latin typeface="Montserrat"/>
              </a:rPr>
              <a:t>La capacidad de reconocer que mi "realidad" es solo una construcción. Que </a:t>
            </a:r>
            <a:r>
              <a:rPr lang="en-US" sz="1602" b="1" dirty="0">
                <a:solidFill>
                  <a:srgbClr val="DC8060"/>
                </a:solidFill>
                <a:latin typeface="Montserrat"/>
              </a:rPr>
              <a:t>mi mapa no es el territorio</a:t>
            </a:r>
            <a:r>
              <a:rPr lang="en-US" sz="1704" dirty="0">
                <a:solidFill>
                  <a:srgbClr val="E0EBEB"/>
                </a:solidFill>
                <a:latin typeface="Montserrat"/>
              </a:rPr>
              <a:t>.</a:t>
            </a:r>
            <a:endParaRPr lang="en-US" sz="1704" dirty="0">
              <a:latin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1661805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/>
          <p:cNvSpPr/>
          <p:nvPr/>
        </p:nvSpPr>
        <p:spPr>
          <a:xfrm>
            <a:off x="571500" y="428625"/>
            <a:ext cx="8001000" cy="792956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5" name="Text 2"/>
          <p:cNvSpPr/>
          <p:nvPr/>
        </p:nvSpPr>
        <p:spPr>
          <a:xfrm>
            <a:off x="571500" y="428625"/>
            <a:ext cx="8001000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00" b="1" kern="0" spc="2" dirty="0">
                <a:solidFill>
                  <a:srgbClr val="DC8060"/>
                </a:solidFill>
                <a:latin typeface="Montserrat"/>
              </a:rPr>
              <a:t>MECANISMO</a:t>
            </a:r>
            <a:endParaRPr lang="en-US" sz="1000" dirty="0">
              <a:latin typeface="Montserrat"/>
            </a:endParaRPr>
          </a:p>
        </p:txBody>
      </p:sp>
      <p:sp>
        <p:nvSpPr>
          <p:cNvPr id="6" name="Text 3"/>
          <p:cNvSpPr/>
          <p:nvPr/>
        </p:nvSpPr>
        <p:spPr>
          <a:xfrm>
            <a:off x="571500" y="655439"/>
            <a:ext cx="8001000" cy="40898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00" b="1" dirty="0">
                <a:solidFill>
                  <a:srgbClr val="2A5058"/>
                </a:solidFill>
                <a:latin typeface="Montserrat"/>
              </a:rPr>
              <a:t>Neuronas que disparan juntas, se conectan juntas</a:t>
            </a:r>
            <a:endParaRPr lang="en-US" sz="2000" dirty="0">
              <a:latin typeface="Montserrat"/>
            </a:endParaRPr>
          </a:p>
        </p:txBody>
      </p:sp>
      <p:sp>
        <p:nvSpPr>
          <p:cNvPr id="7" name="Shape 4"/>
          <p:cNvSpPr/>
          <p:nvPr/>
        </p:nvSpPr>
        <p:spPr>
          <a:xfrm>
            <a:off x="571500" y="1493044"/>
            <a:ext cx="3529013" cy="841177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8" name="Shape 5"/>
          <p:cNvSpPr/>
          <p:nvPr/>
        </p:nvSpPr>
        <p:spPr>
          <a:xfrm>
            <a:off x="571500" y="1493044"/>
            <a:ext cx="3529013" cy="7144"/>
          </a:xfrm>
          <a:prstGeom prst="rect">
            <a:avLst/>
          </a:prstGeom>
          <a:solidFill>
            <a:srgbClr val="E8E4E0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9" name="Shape 6"/>
          <p:cNvSpPr/>
          <p:nvPr/>
        </p:nvSpPr>
        <p:spPr>
          <a:xfrm>
            <a:off x="4093369" y="1493044"/>
            <a:ext cx="7144" cy="841177"/>
          </a:xfrm>
          <a:prstGeom prst="rect">
            <a:avLst/>
          </a:prstGeom>
          <a:solidFill>
            <a:srgbClr val="E8E4E0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10" name="Shape 7"/>
          <p:cNvSpPr/>
          <p:nvPr/>
        </p:nvSpPr>
        <p:spPr>
          <a:xfrm>
            <a:off x="571500" y="2327077"/>
            <a:ext cx="3529013" cy="7144"/>
          </a:xfrm>
          <a:prstGeom prst="rect">
            <a:avLst/>
          </a:prstGeom>
          <a:solidFill>
            <a:srgbClr val="E8E4E0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11" name="Shape 8"/>
          <p:cNvSpPr/>
          <p:nvPr/>
        </p:nvSpPr>
        <p:spPr>
          <a:xfrm>
            <a:off x="571500" y="1493044"/>
            <a:ext cx="28575" cy="841177"/>
          </a:xfrm>
          <a:prstGeom prst="rect">
            <a:avLst/>
          </a:prstGeom>
          <a:solidFill>
            <a:srgbClr val="2A5058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12" name="Text 9"/>
          <p:cNvSpPr/>
          <p:nvPr/>
        </p:nvSpPr>
        <p:spPr>
          <a:xfrm>
            <a:off x="714375" y="1750219"/>
            <a:ext cx="261528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602" b="1" dirty="0">
                <a:solidFill>
                  <a:srgbClr val="E0EBEB"/>
                </a:solidFill>
                <a:latin typeface="Montserrat"/>
              </a:rPr>
              <a:t>01</a:t>
            </a:r>
            <a:endParaRPr lang="en-US" sz="1602" dirty="0">
              <a:latin typeface="Montserrat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1118778" y="1635919"/>
            <a:ext cx="2838859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2A5058"/>
                </a:solidFill>
                <a:latin typeface="Montserrat"/>
              </a:rPr>
              <a:t>Activación Simultánea</a:t>
            </a:r>
            <a:endParaRPr lang="en-US" sz="987" dirty="0">
              <a:latin typeface="Montserrat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1118778" y="1866305"/>
            <a:ext cx="2838859" cy="31075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834" dirty="0">
                <a:solidFill>
                  <a:srgbClr val="5A6A6A"/>
                </a:solidFill>
                <a:latin typeface="Montserrat"/>
              </a:rPr>
              <a:t>Dos neuronas se activan al mismo tiempo ante un estímulo.</a:t>
            </a:r>
            <a:endParaRPr lang="en-US" sz="834" dirty="0">
              <a:latin typeface="Montserrat"/>
            </a:endParaRPr>
          </a:p>
        </p:txBody>
      </p:sp>
      <p:sp>
        <p:nvSpPr>
          <p:cNvPr id="15" name="Shape 12"/>
          <p:cNvSpPr/>
          <p:nvPr/>
        </p:nvSpPr>
        <p:spPr>
          <a:xfrm>
            <a:off x="571500" y="2462808"/>
            <a:ext cx="3529013" cy="841177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16" name="Shape 13"/>
          <p:cNvSpPr/>
          <p:nvPr/>
        </p:nvSpPr>
        <p:spPr>
          <a:xfrm>
            <a:off x="571500" y="2462808"/>
            <a:ext cx="3529013" cy="7144"/>
          </a:xfrm>
          <a:prstGeom prst="rect">
            <a:avLst/>
          </a:prstGeom>
          <a:solidFill>
            <a:srgbClr val="E8E4E0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17" name="Shape 14"/>
          <p:cNvSpPr/>
          <p:nvPr/>
        </p:nvSpPr>
        <p:spPr>
          <a:xfrm>
            <a:off x="4093369" y="2462808"/>
            <a:ext cx="7144" cy="841177"/>
          </a:xfrm>
          <a:prstGeom prst="rect">
            <a:avLst/>
          </a:prstGeom>
          <a:solidFill>
            <a:srgbClr val="E8E4E0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18" name="Shape 15"/>
          <p:cNvSpPr/>
          <p:nvPr/>
        </p:nvSpPr>
        <p:spPr>
          <a:xfrm>
            <a:off x="571500" y="3296841"/>
            <a:ext cx="3529013" cy="7144"/>
          </a:xfrm>
          <a:prstGeom prst="rect">
            <a:avLst/>
          </a:prstGeom>
          <a:solidFill>
            <a:srgbClr val="E8E4E0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19" name="Shape 16"/>
          <p:cNvSpPr/>
          <p:nvPr/>
        </p:nvSpPr>
        <p:spPr>
          <a:xfrm>
            <a:off x="571500" y="2462808"/>
            <a:ext cx="28575" cy="841177"/>
          </a:xfrm>
          <a:prstGeom prst="rect">
            <a:avLst/>
          </a:prstGeom>
          <a:solidFill>
            <a:srgbClr val="2A5058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20" name="Text 17"/>
          <p:cNvSpPr/>
          <p:nvPr/>
        </p:nvSpPr>
        <p:spPr>
          <a:xfrm>
            <a:off x="714375" y="2719983"/>
            <a:ext cx="261528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602" b="1" dirty="0">
                <a:solidFill>
                  <a:srgbClr val="E0EBEB"/>
                </a:solidFill>
                <a:latin typeface="Montserrat"/>
              </a:rPr>
              <a:t>02</a:t>
            </a:r>
            <a:endParaRPr lang="en-US" sz="1602" dirty="0">
              <a:latin typeface="Montserrat"/>
            </a:endParaRPr>
          </a:p>
        </p:txBody>
      </p:sp>
      <p:sp>
        <p:nvSpPr>
          <p:cNvPr id="21" name="Text 18"/>
          <p:cNvSpPr/>
          <p:nvPr/>
        </p:nvSpPr>
        <p:spPr>
          <a:xfrm>
            <a:off x="1118778" y="2605683"/>
            <a:ext cx="2838859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2A5058"/>
                </a:solidFill>
                <a:latin typeface="Montserrat"/>
              </a:rPr>
              <a:t>Fortalecimiento</a:t>
            </a:r>
            <a:endParaRPr lang="en-US" sz="987" dirty="0">
              <a:latin typeface="Montserrat"/>
            </a:endParaRPr>
          </a:p>
        </p:txBody>
      </p:sp>
      <p:sp>
        <p:nvSpPr>
          <p:cNvPr id="22" name="Text 19"/>
          <p:cNvSpPr/>
          <p:nvPr/>
        </p:nvSpPr>
        <p:spPr>
          <a:xfrm>
            <a:off x="1118778" y="2836069"/>
            <a:ext cx="2838859" cy="31075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834" dirty="0">
                <a:solidFill>
                  <a:srgbClr val="5A6A6A"/>
                </a:solidFill>
                <a:latin typeface="Montserrat"/>
              </a:rPr>
              <a:t>Se crea un vínculo físico y químico más fuerte entre ellas.</a:t>
            </a:r>
            <a:endParaRPr lang="en-US" sz="834" dirty="0">
              <a:latin typeface="Montserrat"/>
            </a:endParaRPr>
          </a:p>
        </p:txBody>
      </p:sp>
      <p:sp>
        <p:nvSpPr>
          <p:cNvPr id="23" name="Shape 20"/>
          <p:cNvSpPr/>
          <p:nvPr/>
        </p:nvSpPr>
        <p:spPr>
          <a:xfrm>
            <a:off x="571500" y="3432572"/>
            <a:ext cx="3529013" cy="841177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24" name="Shape 21"/>
          <p:cNvSpPr/>
          <p:nvPr/>
        </p:nvSpPr>
        <p:spPr>
          <a:xfrm>
            <a:off x="571500" y="3432572"/>
            <a:ext cx="3529013" cy="7144"/>
          </a:xfrm>
          <a:prstGeom prst="rect">
            <a:avLst/>
          </a:prstGeom>
          <a:solidFill>
            <a:srgbClr val="E8E4E0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25" name="Shape 22"/>
          <p:cNvSpPr/>
          <p:nvPr/>
        </p:nvSpPr>
        <p:spPr>
          <a:xfrm>
            <a:off x="4093369" y="3432572"/>
            <a:ext cx="7144" cy="841177"/>
          </a:xfrm>
          <a:prstGeom prst="rect">
            <a:avLst/>
          </a:prstGeom>
          <a:solidFill>
            <a:srgbClr val="E8E4E0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26" name="Shape 23"/>
          <p:cNvSpPr/>
          <p:nvPr/>
        </p:nvSpPr>
        <p:spPr>
          <a:xfrm>
            <a:off x="571500" y="4266605"/>
            <a:ext cx="3529013" cy="7144"/>
          </a:xfrm>
          <a:prstGeom prst="rect">
            <a:avLst/>
          </a:prstGeom>
          <a:solidFill>
            <a:srgbClr val="E8E4E0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27" name="Shape 24"/>
          <p:cNvSpPr/>
          <p:nvPr/>
        </p:nvSpPr>
        <p:spPr>
          <a:xfrm>
            <a:off x="571500" y="3432572"/>
            <a:ext cx="28575" cy="841177"/>
          </a:xfrm>
          <a:prstGeom prst="rect">
            <a:avLst/>
          </a:prstGeom>
          <a:solidFill>
            <a:srgbClr val="2A5058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28" name="Text 25"/>
          <p:cNvSpPr/>
          <p:nvPr/>
        </p:nvSpPr>
        <p:spPr>
          <a:xfrm>
            <a:off x="714375" y="3689747"/>
            <a:ext cx="261528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602" b="1" dirty="0">
                <a:solidFill>
                  <a:srgbClr val="E0EBEB"/>
                </a:solidFill>
                <a:latin typeface="Montserrat"/>
              </a:rPr>
              <a:t>03</a:t>
            </a:r>
            <a:endParaRPr lang="en-US" sz="1602" dirty="0">
              <a:latin typeface="Montserrat"/>
            </a:endParaRPr>
          </a:p>
        </p:txBody>
      </p:sp>
      <p:sp>
        <p:nvSpPr>
          <p:cNvPr id="29" name="Text 26"/>
          <p:cNvSpPr/>
          <p:nvPr/>
        </p:nvSpPr>
        <p:spPr>
          <a:xfrm>
            <a:off x="1118778" y="3575447"/>
            <a:ext cx="2838859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2A5058"/>
                </a:solidFill>
                <a:latin typeface="Montserrat"/>
              </a:rPr>
              <a:t>Disparo Automático</a:t>
            </a:r>
            <a:endParaRPr lang="en-US" sz="987" dirty="0">
              <a:latin typeface="Montserrat"/>
            </a:endParaRPr>
          </a:p>
        </p:txBody>
      </p:sp>
      <p:sp>
        <p:nvSpPr>
          <p:cNvPr id="30" name="Text 27"/>
          <p:cNvSpPr/>
          <p:nvPr/>
        </p:nvSpPr>
        <p:spPr>
          <a:xfrm>
            <a:off x="1118778" y="3805833"/>
            <a:ext cx="2838859" cy="31075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834" dirty="0">
                <a:solidFill>
                  <a:srgbClr val="5A6A6A"/>
                </a:solidFill>
                <a:latin typeface="Montserrat"/>
              </a:rPr>
              <a:t>En el futuro, activar una dispara automáticamente la otra.</a:t>
            </a:r>
            <a:endParaRPr lang="en-US" sz="834" dirty="0">
              <a:latin typeface="Montserrat"/>
            </a:endParaRPr>
          </a:p>
        </p:txBody>
      </p:sp>
      <p:sp>
        <p:nvSpPr>
          <p:cNvPr id="31" name="Shape 28"/>
          <p:cNvSpPr/>
          <p:nvPr/>
        </p:nvSpPr>
        <p:spPr>
          <a:xfrm>
            <a:off x="4457700" y="1493044"/>
            <a:ext cx="4114800" cy="2766417"/>
          </a:xfrm>
          <a:prstGeom prst="rect">
            <a:avLst/>
          </a:prstGeom>
          <a:solidFill>
            <a:srgbClr val="F2F7F7"/>
          </a:solidFill>
          <a:ln w="9144">
            <a:solidFill>
              <a:srgbClr val="E0EBEB"/>
            </a:solidFill>
            <a:prstDash val="solid"/>
          </a:ln>
        </p:spPr>
        <p:txBody>
          <a:bodyPr/>
          <a:lstStyle/>
          <a:p>
            <a:endParaRPr lang="es-ES"/>
          </a:p>
        </p:txBody>
      </p:sp>
      <p:sp>
        <p:nvSpPr>
          <p:cNvPr id="33" name="Text 30"/>
          <p:cNvSpPr/>
          <p:nvPr/>
        </p:nvSpPr>
        <p:spPr>
          <a:xfrm>
            <a:off x="4750594" y="2999677"/>
            <a:ext cx="3536156" cy="48002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269" dirty="0">
                <a:solidFill>
                  <a:srgbClr val="2A5058"/>
                </a:solidFill>
                <a:latin typeface="Montserrat"/>
              </a:rPr>
              <a:t>"Un simple aroma puede disparar una escena entera del pasado."</a:t>
            </a:r>
            <a:endParaRPr lang="en-US" sz="1269" dirty="0">
              <a:latin typeface="Montserrat"/>
            </a:endParaRPr>
          </a:p>
        </p:txBody>
      </p:sp>
      <p:sp>
        <p:nvSpPr>
          <p:cNvPr id="34" name="Shape 31"/>
          <p:cNvSpPr/>
          <p:nvPr/>
        </p:nvSpPr>
        <p:spPr>
          <a:xfrm>
            <a:off x="571500" y="4473773"/>
            <a:ext cx="8001000" cy="480417"/>
          </a:xfrm>
          <a:prstGeom prst="rect">
            <a:avLst/>
          </a:prstGeom>
          <a:solidFill>
            <a:srgbClr val="2A5058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35" name="Text 32"/>
          <p:cNvSpPr/>
          <p:nvPr/>
        </p:nvSpPr>
        <p:spPr>
          <a:xfrm>
            <a:off x="571500" y="4473773"/>
            <a:ext cx="8001000" cy="480417"/>
          </a:xfrm>
          <a:prstGeom prst="rect">
            <a:avLst/>
          </a:prstGeom>
          <a:noFill/>
          <a:ln/>
        </p:spPr>
        <p:txBody>
          <a:bodyPr wrap="square" lIns="170053" tIns="170053" rIns="170053" bIns="170053" rtlCol="0" anchor="t">
            <a:spAutoFit/>
          </a:bodyPr>
          <a:lstStyle/>
          <a:p>
            <a:pPr marL="0" indent="0" algn="ctr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FFFFFF"/>
                </a:solidFill>
                <a:latin typeface="Montserrat"/>
              </a:rPr>
              <a:t>Este es el </a:t>
            </a:r>
            <a:r>
              <a:rPr lang="en-US" sz="987" b="1" dirty="0">
                <a:solidFill>
                  <a:srgbClr val="DC8060"/>
                </a:solidFill>
                <a:latin typeface="Montserrat"/>
              </a:rPr>
              <a:t>"clic" biológico</a:t>
            </a:r>
            <a:r>
              <a:rPr lang="en-US" sz="987" b="1" dirty="0">
                <a:solidFill>
                  <a:srgbClr val="FFFFFF"/>
                </a:solidFill>
                <a:latin typeface="Montserrat"/>
              </a:rPr>
              <a:t> que permite al cerebro completar patrones parciales.</a:t>
            </a:r>
            <a:endParaRPr lang="en-US" sz="987" dirty="0">
              <a:latin typeface="Montserrat"/>
            </a:endParaRPr>
          </a:p>
        </p:txBody>
      </p:sp>
      <p:pic>
        <p:nvPicPr>
          <p:cNvPr id="37" name="Imagen 36" descr="Diagrama&#10;&#10;El contenido generado por IA puede ser incorrecto.">
            <a:extLst>
              <a:ext uri="{FF2B5EF4-FFF2-40B4-BE49-F238E27FC236}">
                <a16:creationId xmlns:a16="http://schemas.microsoft.com/office/drawing/2014/main" id="{74CA149A-2543-5292-92A0-7806CF6C42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0594" y="1730573"/>
            <a:ext cx="3389167" cy="2307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6362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3BE9B5-4325-1DA7-D1A6-A3AFD8A0A7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id-m01-ratatouille-memoria">
            <a:hlinkClick r:id="" action="ppaction://media"/>
            <a:extLst>
              <a:ext uri="{FF2B5EF4-FFF2-40B4-BE49-F238E27FC236}">
                <a16:creationId xmlns:a16="http://schemas.microsoft.com/office/drawing/2014/main" id="{9244B78A-CFCA-887A-746F-D8319987FFA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574675"/>
            <a:ext cx="9144000" cy="399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1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66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/>
          <p:cNvSpPr/>
          <p:nvPr/>
        </p:nvSpPr>
        <p:spPr>
          <a:xfrm>
            <a:off x="571500" y="428625"/>
            <a:ext cx="8001000" cy="792956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5" name="Text 2"/>
          <p:cNvSpPr/>
          <p:nvPr/>
        </p:nvSpPr>
        <p:spPr>
          <a:xfrm>
            <a:off x="571500" y="428625"/>
            <a:ext cx="8001000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00" b="1" kern="0" spc="2" dirty="0">
                <a:solidFill>
                  <a:srgbClr val="DC8060"/>
                </a:solidFill>
                <a:latin typeface="Montserrat"/>
              </a:rPr>
              <a:t>PREDICCIÓN</a:t>
            </a:r>
            <a:endParaRPr lang="en-US" sz="1000" dirty="0">
              <a:latin typeface="Montserrat"/>
            </a:endParaRPr>
          </a:p>
        </p:txBody>
      </p:sp>
      <p:sp>
        <p:nvSpPr>
          <p:cNvPr id="6" name="Text 3"/>
          <p:cNvSpPr/>
          <p:nvPr/>
        </p:nvSpPr>
        <p:spPr>
          <a:xfrm>
            <a:off x="571500" y="655439"/>
            <a:ext cx="8001000" cy="40898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00" b="1" dirty="0">
                <a:solidFill>
                  <a:srgbClr val="2A5058"/>
                </a:solidFill>
                <a:latin typeface="Montserrat"/>
              </a:rPr>
              <a:t>Aprendiendo a anticipar el futuro</a:t>
            </a:r>
            <a:endParaRPr lang="en-US" sz="2000" dirty="0">
              <a:latin typeface="Montserrat"/>
            </a:endParaRPr>
          </a:p>
        </p:txBody>
      </p:sp>
      <p:sp>
        <p:nvSpPr>
          <p:cNvPr id="7" name="Text 4"/>
          <p:cNvSpPr/>
          <p:nvPr/>
        </p:nvSpPr>
        <p:spPr>
          <a:xfrm>
            <a:off x="571500" y="2098142"/>
            <a:ext cx="3493294" cy="50290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159" dirty="0">
                <a:solidFill>
                  <a:srgbClr val="5A6A6A"/>
                </a:solidFill>
                <a:latin typeface="Montserrat"/>
              </a:rPr>
              <a:t>El cerebro utiliza la propiedad de compleción para aprender relaciones de </a:t>
            </a:r>
            <a:r>
              <a:rPr lang="en-US" sz="1090" b="1" dirty="0">
                <a:solidFill>
                  <a:srgbClr val="2A5058"/>
                </a:solidFill>
                <a:latin typeface="Montserrat"/>
              </a:rPr>
              <a:t>causa y efecto</a:t>
            </a:r>
            <a:r>
              <a:rPr lang="en-US" sz="1159" dirty="0">
                <a:solidFill>
                  <a:srgbClr val="5A6A6A"/>
                </a:solidFill>
                <a:latin typeface="Montserrat"/>
              </a:rPr>
              <a:t>.</a:t>
            </a:r>
            <a:endParaRPr lang="en-US" sz="1159" dirty="0">
              <a:latin typeface="Montserrat"/>
            </a:endParaRPr>
          </a:p>
        </p:txBody>
      </p:sp>
      <p:sp>
        <p:nvSpPr>
          <p:cNvPr id="8" name="Text 5"/>
          <p:cNvSpPr/>
          <p:nvPr/>
        </p:nvSpPr>
        <p:spPr>
          <a:xfrm>
            <a:off x="571500" y="2815364"/>
            <a:ext cx="3493294" cy="75436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159" dirty="0">
                <a:solidFill>
                  <a:srgbClr val="5A6A6A"/>
                </a:solidFill>
                <a:latin typeface="Montserrat"/>
              </a:rPr>
              <a:t>Si dos eventos suceden uno tras otro repetidamente, las neuronas se conectan fuertemente.</a:t>
            </a:r>
            <a:endParaRPr lang="en-US" sz="1159" dirty="0">
              <a:latin typeface="Montserrat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4493419" y="1935956"/>
            <a:ext cx="4079081" cy="1975247"/>
          </a:xfrm>
          <a:prstGeom prst="rect">
            <a:avLst/>
          </a:prstGeom>
          <a:solidFill>
            <a:srgbClr val="F2F7F7"/>
          </a:solidFill>
          <a:ln w="9144">
            <a:solidFill>
              <a:srgbClr val="E0EBEB"/>
            </a:solidFill>
            <a:prstDash val="solid"/>
          </a:ln>
        </p:spPr>
        <p:txBody>
          <a:bodyPr/>
          <a:lstStyle/>
          <a:p>
            <a:endParaRPr lang="es-ES"/>
          </a:p>
        </p:txBody>
      </p:sp>
      <p:sp>
        <p:nvSpPr>
          <p:cNvPr id="11" name="Shape 8"/>
          <p:cNvSpPr/>
          <p:nvPr/>
        </p:nvSpPr>
        <p:spPr>
          <a:xfrm>
            <a:off x="4786313" y="2228850"/>
            <a:ext cx="1000125" cy="1000125"/>
          </a:xfrm>
          <a:prstGeom prst="ellipse">
            <a:avLst/>
          </a:prstGeom>
          <a:solidFill>
            <a:srgbClr val="FFFFFF"/>
          </a:solidFill>
          <a:ln w="18288">
            <a:solidFill>
              <a:srgbClr val="2A5058"/>
            </a:solidFill>
            <a:prstDash val="solid"/>
          </a:ln>
        </p:spPr>
        <p:txBody>
          <a:bodyPr/>
          <a:lstStyle/>
          <a:p>
            <a:endParaRPr lang="es-ES"/>
          </a:p>
        </p:txBody>
      </p:sp>
      <p:sp>
        <p:nvSpPr>
          <p:cNvPr id="12" name="Text 9"/>
          <p:cNvSpPr/>
          <p:nvPr/>
        </p:nvSpPr>
        <p:spPr>
          <a:xfrm>
            <a:off x="5107781" y="2420838"/>
            <a:ext cx="357188" cy="389334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45" dirty="0">
                <a:solidFill>
                  <a:srgbClr val="2A5058"/>
                </a:solidFill>
                <a:latin typeface="Montserrat"/>
              </a:rPr>
              <a:t>⚡</a:t>
            </a:r>
            <a:endParaRPr lang="en-US" sz="2145" dirty="0">
              <a:latin typeface="Montserrat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5007015" y="2881610"/>
            <a:ext cx="558719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5A6A6A"/>
                </a:solidFill>
                <a:latin typeface="Montserrat"/>
              </a:rPr>
              <a:t>Evento A</a:t>
            </a:r>
            <a:endParaRPr lang="en-US" sz="784" dirty="0">
              <a:latin typeface="Montserrat"/>
            </a:endParaRPr>
          </a:p>
        </p:txBody>
      </p:sp>
      <p:sp>
        <p:nvSpPr>
          <p:cNvPr id="14" name="Shape 11"/>
          <p:cNvSpPr/>
          <p:nvPr/>
        </p:nvSpPr>
        <p:spPr>
          <a:xfrm>
            <a:off x="5929313" y="2714625"/>
            <a:ext cx="1214438" cy="28575"/>
          </a:xfrm>
          <a:prstGeom prst="rect">
            <a:avLst/>
          </a:prstGeom>
          <a:solidFill>
            <a:srgbClr val="DC8060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15" name="Shape 12"/>
          <p:cNvSpPr/>
          <p:nvPr/>
        </p:nvSpPr>
        <p:spPr>
          <a:xfrm>
            <a:off x="7286625" y="2228850"/>
            <a:ext cx="1000125" cy="1000125"/>
          </a:xfrm>
          <a:prstGeom prst="ellipse">
            <a:avLst/>
          </a:prstGeom>
          <a:solidFill>
            <a:srgbClr val="DC8060">
              <a:alpha val="10000"/>
            </a:srgbClr>
          </a:solidFill>
          <a:ln w="18288">
            <a:solidFill>
              <a:srgbClr val="DC8060"/>
            </a:solidFill>
            <a:prstDash val="dash"/>
          </a:ln>
        </p:spPr>
        <p:txBody>
          <a:bodyPr/>
          <a:lstStyle/>
          <a:p>
            <a:endParaRPr lang="es-ES"/>
          </a:p>
        </p:txBody>
      </p:sp>
      <p:sp>
        <p:nvSpPr>
          <p:cNvPr id="16" name="Text 13"/>
          <p:cNvSpPr/>
          <p:nvPr/>
        </p:nvSpPr>
        <p:spPr>
          <a:xfrm>
            <a:off x="7608094" y="2394942"/>
            <a:ext cx="357188" cy="389334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45" dirty="0">
                <a:solidFill>
                  <a:srgbClr val="2A5058">
                    <a:alpha val="60000"/>
                  </a:srgbClr>
                </a:solidFill>
                <a:latin typeface="Montserrat"/>
              </a:rPr>
              <a:t>🔊</a:t>
            </a:r>
            <a:endParaRPr lang="en-US" sz="2145" dirty="0">
              <a:latin typeface="Montserrat"/>
            </a:endParaRPr>
          </a:p>
        </p:txBody>
      </p:sp>
      <p:sp>
        <p:nvSpPr>
          <p:cNvPr id="17" name="Text 14"/>
          <p:cNvSpPr/>
          <p:nvPr/>
        </p:nvSpPr>
        <p:spPr>
          <a:xfrm>
            <a:off x="7428579" y="2927151"/>
            <a:ext cx="716217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83" b="1" dirty="0">
                <a:solidFill>
                  <a:srgbClr val="DC8060"/>
                </a:solidFill>
                <a:latin typeface="Montserrat"/>
              </a:rPr>
              <a:t>Predicción B</a:t>
            </a:r>
            <a:endParaRPr lang="en-US" sz="683" dirty="0">
              <a:latin typeface="Montserrat"/>
            </a:endParaRPr>
          </a:p>
        </p:txBody>
      </p:sp>
      <p:sp>
        <p:nvSpPr>
          <p:cNvPr id="18" name="Text 15"/>
          <p:cNvSpPr/>
          <p:nvPr/>
        </p:nvSpPr>
        <p:spPr>
          <a:xfrm>
            <a:off x="4939847" y="3443287"/>
            <a:ext cx="3193368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1200"/>
              </a:lnSpc>
              <a:buNone/>
            </a:pPr>
            <a:r>
              <a:rPr lang="en-US" sz="942" i="1" dirty="0">
                <a:solidFill>
                  <a:srgbClr val="5A6A6A"/>
                </a:solidFill>
                <a:latin typeface="Montserrat"/>
              </a:rPr>
              <a:t>"Veo el rayo... mi cerebro ya está escuchando el trueno."</a:t>
            </a:r>
            <a:endParaRPr lang="en-US" sz="942" dirty="0">
              <a:latin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7809625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/>
          <p:cNvSpPr/>
          <p:nvPr/>
        </p:nvSpPr>
        <p:spPr>
          <a:xfrm>
            <a:off x="571500" y="428625"/>
            <a:ext cx="8001000" cy="792956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5" name="Text 2"/>
          <p:cNvSpPr/>
          <p:nvPr/>
        </p:nvSpPr>
        <p:spPr>
          <a:xfrm>
            <a:off x="571500" y="428625"/>
            <a:ext cx="8001000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00" b="1" kern="0" spc="2" dirty="0">
                <a:solidFill>
                  <a:srgbClr val="DC8060"/>
                </a:solidFill>
                <a:latin typeface="Montserrat"/>
              </a:rPr>
              <a:t>APLICACIÓN</a:t>
            </a:r>
            <a:endParaRPr lang="en-US" sz="1000" dirty="0">
              <a:latin typeface="Montserrat"/>
            </a:endParaRPr>
          </a:p>
        </p:txBody>
      </p:sp>
      <p:sp>
        <p:nvSpPr>
          <p:cNvPr id="6" name="Text 3"/>
          <p:cNvSpPr/>
          <p:nvPr/>
        </p:nvSpPr>
        <p:spPr>
          <a:xfrm>
            <a:off x="571500" y="655439"/>
            <a:ext cx="8001000" cy="40898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00" b="1" dirty="0">
                <a:solidFill>
                  <a:srgbClr val="2A5058"/>
                </a:solidFill>
                <a:latin typeface="Montserrat"/>
              </a:rPr>
              <a:t>Un estímulo, una cascada completa</a:t>
            </a:r>
            <a:endParaRPr lang="en-US" sz="2000" dirty="0">
              <a:latin typeface="Montserrat"/>
            </a:endParaRPr>
          </a:p>
        </p:txBody>
      </p:sp>
      <p:sp>
        <p:nvSpPr>
          <p:cNvPr id="7" name="Shape 4"/>
          <p:cNvSpPr/>
          <p:nvPr/>
        </p:nvSpPr>
        <p:spPr>
          <a:xfrm>
            <a:off x="571500" y="1493044"/>
            <a:ext cx="2524116" cy="2507456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8" name="Shape 5"/>
          <p:cNvSpPr/>
          <p:nvPr/>
        </p:nvSpPr>
        <p:spPr>
          <a:xfrm>
            <a:off x="571500" y="1493044"/>
            <a:ext cx="2524116" cy="42863"/>
          </a:xfrm>
          <a:prstGeom prst="rect">
            <a:avLst/>
          </a:prstGeom>
          <a:solidFill>
            <a:srgbClr val="2A5058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9" name="Shape 6"/>
          <p:cNvSpPr/>
          <p:nvPr/>
        </p:nvSpPr>
        <p:spPr>
          <a:xfrm>
            <a:off x="3088472" y="1493044"/>
            <a:ext cx="7144" cy="2507456"/>
          </a:xfrm>
          <a:prstGeom prst="rect">
            <a:avLst/>
          </a:prstGeom>
          <a:solidFill>
            <a:srgbClr val="E8E4E0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10" name="Shape 7"/>
          <p:cNvSpPr/>
          <p:nvPr/>
        </p:nvSpPr>
        <p:spPr>
          <a:xfrm>
            <a:off x="571500" y="3993356"/>
            <a:ext cx="2524116" cy="7144"/>
          </a:xfrm>
          <a:prstGeom prst="rect">
            <a:avLst/>
          </a:prstGeom>
          <a:solidFill>
            <a:srgbClr val="E8E4E0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11" name="Shape 8"/>
          <p:cNvSpPr/>
          <p:nvPr/>
        </p:nvSpPr>
        <p:spPr>
          <a:xfrm>
            <a:off x="571500" y="1493044"/>
            <a:ext cx="7144" cy="2507456"/>
          </a:xfrm>
          <a:prstGeom prst="rect">
            <a:avLst/>
          </a:prstGeom>
          <a:solidFill>
            <a:srgbClr val="E8E4E0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12" name="Shape 9"/>
          <p:cNvSpPr/>
          <p:nvPr/>
        </p:nvSpPr>
        <p:spPr>
          <a:xfrm>
            <a:off x="1578769" y="1707356"/>
            <a:ext cx="500063" cy="500063"/>
          </a:xfrm>
          <a:prstGeom prst="ellipse">
            <a:avLst/>
          </a:prstGeom>
          <a:solidFill>
            <a:srgbClr val="F2F7F7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13" name="Text 10"/>
          <p:cNvSpPr/>
          <p:nvPr/>
        </p:nvSpPr>
        <p:spPr>
          <a:xfrm>
            <a:off x="1578769" y="1707356"/>
            <a:ext cx="500063" cy="50006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1595" dirty="0">
                <a:solidFill>
                  <a:srgbClr val="DC8060"/>
                </a:solidFill>
                <a:latin typeface="Montserrat"/>
              </a:rPr>
              <a:t>🧠</a:t>
            </a:r>
            <a:endParaRPr lang="en-US" sz="1595" dirty="0">
              <a:latin typeface="Montserrat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1437373" y="2350294"/>
            <a:ext cx="782855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1090" b="1" dirty="0">
                <a:solidFill>
                  <a:srgbClr val="2A5058"/>
                </a:solidFill>
                <a:latin typeface="Montserrat"/>
              </a:rPr>
              <a:t>Memoria</a:t>
            </a:r>
            <a:endParaRPr lang="en-US" sz="1090" dirty="0">
              <a:latin typeface="Montserrat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1281522" y="2671763"/>
            <a:ext cx="1094556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942" dirty="0">
                <a:solidFill>
                  <a:srgbClr val="5A6A6A"/>
                </a:solidFill>
                <a:latin typeface="Montserrat"/>
              </a:rPr>
              <a:t>Un aroma familiar</a:t>
            </a:r>
            <a:endParaRPr lang="en-US" sz="942" dirty="0">
              <a:latin typeface="Montserrat"/>
            </a:endParaRPr>
          </a:p>
        </p:txBody>
      </p:sp>
      <p:sp>
        <p:nvSpPr>
          <p:cNvPr id="16" name="Text 13"/>
          <p:cNvSpPr/>
          <p:nvPr/>
        </p:nvSpPr>
        <p:spPr>
          <a:xfrm>
            <a:off x="1743075" y="2936081"/>
            <a:ext cx="171450" cy="2500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269" dirty="0">
                <a:solidFill>
                  <a:srgbClr val="DC8060"/>
                </a:solidFill>
                <a:latin typeface="Montserrat"/>
              </a:rPr>
              <a:t>↓</a:t>
            </a:r>
            <a:endParaRPr lang="en-US" sz="1269" dirty="0">
              <a:latin typeface="Montserrat"/>
            </a:endParaRPr>
          </a:p>
        </p:txBody>
      </p:sp>
      <p:sp>
        <p:nvSpPr>
          <p:cNvPr id="17" name="Text 14"/>
          <p:cNvSpPr/>
          <p:nvPr/>
        </p:nvSpPr>
        <p:spPr>
          <a:xfrm>
            <a:off x="785813" y="3257550"/>
            <a:ext cx="2085975" cy="38576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942" dirty="0">
                <a:solidFill>
                  <a:srgbClr val="5A6A6A"/>
                </a:solidFill>
                <a:latin typeface="Montserrat"/>
              </a:rPr>
              <a:t>Dispara una </a:t>
            </a:r>
            <a:r>
              <a:rPr lang="en-US" sz="885" b="1" dirty="0">
                <a:solidFill>
                  <a:srgbClr val="5A6A6A"/>
                </a:solidFill>
                <a:latin typeface="Montserrat"/>
              </a:rPr>
              <a:t>escena entera</a:t>
            </a:r>
            <a:r>
              <a:rPr lang="en-US" sz="942" dirty="0">
                <a:solidFill>
                  <a:srgbClr val="5A6A6A"/>
                </a:solidFill>
                <a:latin typeface="Montserrat"/>
              </a:rPr>
              <a:t> del pasado.</a:t>
            </a:r>
            <a:endParaRPr lang="en-US" sz="942" dirty="0">
              <a:latin typeface="Montserrat"/>
            </a:endParaRPr>
          </a:p>
        </p:txBody>
      </p:sp>
      <p:sp>
        <p:nvSpPr>
          <p:cNvPr id="18" name="Shape 15"/>
          <p:cNvSpPr/>
          <p:nvPr/>
        </p:nvSpPr>
        <p:spPr>
          <a:xfrm>
            <a:off x="3300413" y="1493044"/>
            <a:ext cx="2528888" cy="2507456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19" name="Shape 16"/>
          <p:cNvSpPr/>
          <p:nvPr/>
        </p:nvSpPr>
        <p:spPr>
          <a:xfrm>
            <a:off x="3300413" y="1493044"/>
            <a:ext cx="2528888" cy="42863"/>
          </a:xfrm>
          <a:prstGeom prst="rect">
            <a:avLst/>
          </a:prstGeom>
          <a:solidFill>
            <a:srgbClr val="487878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20" name="Shape 17"/>
          <p:cNvSpPr/>
          <p:nvPr/>
        </p:nvSpPr>
        <p:spPr>
          <a:xfrm>
            <a:off x="5822156" y="1493044"/>
            <a:ext cx="7144" cy="2507456"/>
          </a:xfrm>
          <a:prstGeom prst="rect">
            <a:avLst/>
          </a:prstGeom>
          <a:solidFill>
            <a:srgbClr val="E8E4E0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21" name="Shape 18"/>
          <p:cNvSpPr/>
          <p:nvPr/>
        </p:nvSpPr>
        <p:spPr>
          <a:xfrm>
            <a:off x="3300413" y="3993356"/>
            <a:ext cx="2528888" cy="7144"/>
          </a:xfrm>
          <a:prstGeom prst="rect">
            <a:avLst/>
          </a:prstGeom>
          <a:solidFill>
            <a:srgbClr val="E8E4E0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22" name="Shape 19"/>
          <p:cNvSpPr/>
          <p:nvPr/>
        </p:nvSpPr>
        <p:spPr>
          <a:xfrm>
            <a:off x="3300413" y="1493044"/>
            <a:ext cx="7144" cy="2507456"/>
          </a:xfrm>
          <a:prstGeom prst="rect">
            <a:avLst/>
          </a:prstGeom>
          <a:solidFill>
            <a:srgbClr val="E8E4E0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23" name="Shape 20"/>
          <p:cNvSpPr/>
          <p:nvPr/>
        </p:nvSpPr>
        <p:spPr>
          <a:xfrm>
            <a:off x="4314825" y="1707356"/>
            <a:ext cx="500063" cy="500063"/>
          </a:xfrm>
          <a:prstGeom prst="ellipse">
            <a:avLst/>
          </a:prstGeom>
          <a:solidFill>
            <a:srgbClr val="F2F7F7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24" name="Text 21"/>
          <p:cNvSpPr/>
          <p:nvPr/>
        </p:nvSpPr>
        <p:spPr>
          <a:xfrm>
            <a:off x="4314825" y="1707356"/>
            <a:ext cx="500063" cy="50006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1595" dirty="0">
                <a:solidFill>
                  <a:srgbClr val="DC8060"/>
                </a:solidFill>
                <a:latin typeface="Montserrat"/>
              </a:rPr>
              <a:t>👁️</a:t>
            </a:r>
            <a:endParaRPr lang="en-US" sz="1595" dirty="0">
              <a:latin typeface="Montserrat"/>
            </a:endParaRPr>
          </a:p>
        </p:txBody>
      </p:sp>
      <p:sp>
        <p:nvSpPr>
          <p:cNvPr id="25" name="Text 22"/>
          <p:cNvSpPr/>
          <p:nvPr/>
        </p:nvSpPr>
        <p:spPr>
          <a:xfrm>
            <a:off x="4069175" y="2350294"/>
            <a:ext cx="991391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1090" b="1" dirty="0">
                <a:solidFill>
                  <a:srgbClr val="2A5058"/>
                </a:solidFill>
                <a:latin typeface="Montserrat"/>
              </a:rPr>
              <a:t>Percepción</a:t>
            </a:r>
            <a:endParaRPr lang="en-US" sz="1090" dirty="0">
              <a:latin typeface="Montserrat"/>
            </a:endParaRPr>
          </a:p>
        </p:txBody>
      </p:sp>
      <p:sp>
        <p:nvSpPr>
          <p:cNvPr id="26" name="Text 23"/>
          <p:cNvSpPr/>
          <p:nvPr/>
        </p:nvSpPr>
        <p:spPr>
          <a:xfrm>
            <a:off x="3949294" y="2671763"/>
            <a:ext cx="1231125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942" dirty="0">
                <a:solidFill>
                  <a:srgbClr val="5A6A6A"/>
                </a:solidFill>
                <a:latin typeface="Montserrat"/>
              </a:rPr>
              <a:t>Ves un objeto oculto</a:t>
            </a:r>
            <a:endParaRPr lang="en-US" sz="942" dirty="0">
              <a:latin typeface="Montserrat"/>
            </a:endParaRPr>
          </a:p>
        </p:txBody>
      </p:sp>
      <p:sp>
        <p:nvSpPr>
          <p:cNvPr id="27" name="Text 24"/>
          <p:cNvSpPr/>
          <p:nvPr/>
        </p:nvSpPr>
        <p:spPr>
          <a:xfrm>
            <a:off x="4479131" y="2936081"/>
            <a:ext cx="171450" cy="2500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269" dirty="0">
                <a:solidFill>
                  <a:srgbClr val="DC8060"/>
                </a:solidFill>
                <a:latin typeface="Montserrat"/>
              </a:rPr>
              <a:t>↓</a:t>
            </a:r>
            <a:endParaRPr lang="en-US" sz="1269" dirty="0">
              <a:latin typeface="Montserrat"/>
            </a:endParaRPr>
          </a:p>
        </p:txBody>
      </p:sp>
      <p:sp>
        <p:nvSpPr>
          <p:cNvPr id="28" name="Text 25"/>
          <p:cNvSpPr/>
          <p:nvPr/>
        </p:nvSpPr>
        <p:spPr>
          <a:xfrm>
            <a:off x="3519497" y="3257550"/>
            <a:ext cx="2090747" cy="38576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942" dirty="0">
                <a:solidFill>
                  <a:srgbClr val="5A6A6A"/>
                </a:solidFill>
                <a:latin typeface="Montserrat"/>
              </a:rPr>
              <a:t>El cerebro </a:t>
            </a:r>
            <a:r>
              <a:rPr lang="en-US" sz="885" b="1" dirty="0">
                <a:solidFill>
                  <a:srgbClr val="5A6A6A"/>
                </a:solidFill>
                <a:latin typeface="Montserrat"/>
              </a:rPr>
              <a:t>completa el patrón</a:t>
            </a:r>
            <a:r>
              <a:rPr lang="en-US" sz="942" dirty="0">
                <a:solidFill>
                  <a:srgbClr val="5A6A6A"/>
                </a:solidFill>
                <a:latin typeface="Montserrat"/>
              </a:rPr>
              <a:t> visual.</a:t>
            </a:r>
            <a:endParaRPr lang="en-US" sz="942" dirty="0">
              <a:latin typeface="Montserrat"/>
            </a:endParaRPr>
          </a:p>
        </p:txBody>
      </p:sp>
      <p:sp>
        <p:nvSpPr>
          <p:cNvPr id="29" name="Shape 26"/>
          <p:cNvSpPr/>
          <p:nvPr/>
        </p:nvSpPr>
        <p:spPr>
          <a:xfrm>
            <a:off x="6038869" y="1493044"/>
            <a:ext cx="2533659" cy="2507456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30" name="Shape 27"/>
          <p:cNvSpPr/>
          <p:nvPr/>
        </p:nvSpPr>
        <p:spPr>
          <a:xfrm>
            <a:off x="6038869" y="1493044"/>
            <a:ext cx="2533659" cy="42863"/>
          </a:xfrm>
          <a:prstGeom prst="rect">
            <a:avLst/>
          </a:prstGeom>
          <a:solidFill>
            <a:srgbClr val="DC8060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31" name="Shape 28"/>
          <p:cNvSpPr/>
          <p:nvPr/>
        </p:nvSpPr>
        <p:spPr>
          <a:xfrm>
            <a:off x="8565384" y="1493044"/>
            <a:ext cx="7144" cy="2507456"/>
          </a:xfrm>
          <a:prstGeom prst="rect">
            <a:avLst/>
          </a:prstGeom>
          <a:solidFill>
            <a:srgbClr val="E8E4E0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32" name="Shape 29"/>
          <p:cNvSpPr/>
          <p:nvPr/>
        </p:nvSpPr>
        <p:spPr>
          <a:xfrm>
            <a:off x="6038869" y="3993356"/>
            <a:ext cx="2533659" cy="7144"/>
          </a:xfrm>
          <a:prstGeom prst="rect">
            <a:avLst/>
          </a:prstGeom>
          <a:solidFill>
            <a:srgbClr val="E8E4E0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33" name="Shape 30"/>
          <p:cNvSpPr/>
          <p:nvPr/>
        </p:nvSpPr>
        <p:spPr>
          <a:xfrm>
            <a:off x="6038869" y="1493044"/>
            <a:ext cx="7144" cy="2507456"/>
          </a:xfrm>
          <a:prstGeom prst="rect">
            <a:avLst/>
          </a:prstGeom>
          <a:solidFill>
            <a:srgbClr val="E8E4E0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34" name="Shape 31"/>
          <p:cNvSpPr/>
          <p:nvPr/>
        </p:nvSpPr>
        <p:spPr>
          <a:xfrm>
            <a:off x="7060369" y="1707356"/>
            <a:ext cx="500063" cy="500063"/>
          </a:xfrm>
          <a:prstGeom prst="ellipse">
            <a:avLst/>
          </a:prstGeom>
          <a:solidFill>
            <a:srgbClr val="F2F7F7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35" name="Text 32"/>
          <p:cNvSpPr/>
          <p:nvPr/>
        </p:nvSpPr>
        <p:spPr>
          <a:xfrm>
            <a:off x="7060369" y="1707356"/>
            <a:ext cx="500063" cy="50006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1595" dirty="0">
                <a:solidFill>
                  <a:srgbClr val="DC8060"/>
                </a:solidFill>
                <a:latin typeface="Montserrat"/>
              </a:rPr>
              <a:t>⚡</a:t>
            </a:r>
            <a:endParaRPr lang="en-US" sz="1595" dirty="0">
              <a:latin typeface="Montserrat"/>
            </a:endParaRPr>
          </a:p>
        </p:txBody>
      </p:sp>
      <p:sp>
        <p:nvSpPr>
          <p:cNvPr id="36" name="Text 33"/>
          <p:cNvSpPr/>
          <p:nvPr/>
        </p:nvSpPr>
        <p:spPr>
          <a:xfrm>
            <a:off x="6668160" y="2350294"/>
            <a:ext cx="1284508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1090" b="1" dirty="0">
                <a:solidFill>
                  <a:srgbClr val="2A5058"/>
                </a:solidFill>
                <a:latin typeface="Montserrat"/>
              </a:rPr>
              <a:t>Automatismos</a:t>
            </a:r>
            <a:endParaRPr lang="en-US" sz="1090" dirty="0">
              <a:latin typeface="Montserrat"/>
            </a:endParaRPr>
          </a:p>
        </p:txBody>
      </p:sp>
      <p:sp>
        <p:nvSpPr>
          <p:cNvPr id="37" name="Text 34"/>
          <p:cNvSpPr/>
          <p:nvPr/>
        </p:nvSpPr>
        <p:spPr>
          <a:xfrm>
            <a:off x="6643297" y="2671763"/>
            <a:ext cx="1334235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942" dirty="0">
                <a:solidFill>
                  <a:srgbClr val="5A6A6A"/>
                </a:solidFill>
                <a:latin typeface="Montserrat"/>
              </a:rPr>
              <a:t>Inicias un movimiento</a:t>
            </a:r>
            <a:endParaRPr lang="en-US" sz="942" dirty="0">
              <a:latin typeface="Montserrat"/>
            </a:endParaRPr>
          </a:p>
        </p:txBody>
      </p:sp>
      <p:sp>
        <p:nvSpPr>
          <p:cNvPr id="38" name="Text 35"/>
          <p:cNvSpPr/>
          <p:nvPr/>
        </p:nvSpPr>
        <p:spPr>
          <a:xfrm>
            <a:off x="7224675" y="2936081"/>
            <a:ext cx="171450" cy="2500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269" dirty="0">
                <a:solidFill>
                  <a:srgbClr val="DC8060"/>
                </a:solidFill>
                <a:latin typeface="Montserrat"/>
              </a:rPr>
              <a:t>↓</a:t>
            </a:r>
            <a:endParaRPr lang="en-US" sz="1269" dirty="0">
              <a:latin typeface="Montserrat"/>
            </a:endParaRPr>
          </a:p>
        </p:txBody>
      </p:sp>
      <p:sp>
        <p:nvSpPr>
          <p:cNvPr id="39" name="Text 36"/>
          <p:cNvSpPr/>
          <p:nvPr/>
        </p:nvSpPr>
        <p:spPr>
          <a:xfrm>
            <a:off x="6262669" y="3257550"/>
            <a:ext cx="2095491" cy="38576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942" dirty="0">
                <a:solidFill>
                  <a:srgbClr val="5A6A6A"/>
                </a:solidFill>
                <a:latin typeface="Montserrat"/>
              </a:rPr>
              <a:t>Se ejecuta toda la </a:t>
            </a:r>
            <a:r>
              <a:rPr lang="en-US" sz="885" b="1" dirty="0">
                <a:solidFill>
                  <a:srgbClr val="5A6A6A"/>
                </a:solidFill>
                <a:latin typeface="Montserrat"/>
              </a:rPr>
              <a:t>secuencia aprendida</a:t>
            </a:r>
            <a:r>
              <a:rPr lang="en-US" sz="942" dirty="0">
                <a:solidFill>
                  <a:srgbClr val="5A6A6A"/>
                </a:solidFill>
                <a:latin typeface="Montserrat"/>
              </a:rPr>
              <a:t>.</a:t>
            </a:r>
            <a:endParaRPr lang="en-US" sz="942" dirty="0">
              <a:latin typeface="Montserrat"/>
            </a:endParaRPr>
          </a:p>
        </p:txBody>
      </p:sp>
      <p:sp>
        <p:nvSpPr>
          <p:cNvPr id="40" name="Shape 37"/>
          <p:cNvSpPr/>
          <p:nvPr/>
        </p:nvSpPr>
        <p:spPr>
          <a:xfrm>
            <a:off x="571500" y="4214813"/>
            <a:ext cx="8001000" cy="500063"/>
          </a:xfrm>
          <a:prstGeom prst="rect">
            <a:avLst/>
          </a:prstGeom>
          <a:solidFill>
            <a:srgbClr val="2A5058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41" name="Text 38"/>
          <p:cNvSpPr/>
          <p:nvPr/>
        </p:nvSpPr>
        <p:spPr>
          <a:xfrm>
            <a:off x="571500" y="4214813"/>
            <a:ext cx="8001000" cy="500063"/>
          </a:xfrm>
          <a:prstGeom prst="rect">
            <a:avLst/>
          </a:prstGeom>
          <a:noFill/>
          <a:ln/>
        </p:spPr>
        <p:txBody>
          <a:bodyPr wrap="square" lIns="170053" tIns="170053" rIns="170053" bIns="170053" rtlCol="0" anchor="t">
            <a:spAutoFit/>
          </a:bodyPr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1090" b="1" dirty="0">
                <a:solidFill>
                  <a:srgbClr val="FFFFFF"/>
                </a:solidFill>
                <a:latin typeface="Montserrat"/>
              </a:rPr>
              <a:t>El cerebro no necesita toda la información — </a:t>
            </a:r>
            <a:r>
              <a:rPr lang="en-US" sz="1090" b="1" dirty="0">
                <a:solidFill>
                  <a:srgbClr val="DC8060"/>
                </a:solidFill>
                <a:latin typeface="Montserrat"/>
              </a:rPr>
              <a:t>completa lo que falta</a:t>
            </a:r>
            <a:r>
              <a:rPr lang="en-US" sz="1090" b="1" dirty="0">
                <a:solidFill>
                  <a:srgbClr val="FFFFFF"/>
                </a:solidFill>
                <a:latin typeface="Montserrat"/>
              </a:rPr>
              <a:t> basándose en la experiencia.</a:t>
            </a:r>
            <a:endParaRPr lang="en-US" sz="1090" dirty="0">
              <a:latin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14190822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2"/>
          <p:cNvSpPr/>
          <p:nvPr/>
        </p:nvSpPr>
        <p:spPr>
          <a:xfrm>
            <a:off x="571500" y="428625"/>
            <a:ext cx="8001000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00" b="1" kern="0" spc="2" dirty="0">
                <a:solidFill>
                  <a:srgbClr val="DC8060"/>
                </a:solidFill>
                <a:latin typeface="Montserrat"/>
              </a:rPr>
              <a:t>FUNCIÓN</a:t>
            </a:r>
            <a:endParaRPr lang="en-US" sz="1000" dirty="0">
              <a:latin typeface="Montserrat"/>
            </a:endParaRPr>
          </a:p>
        </p:txBody>
      </p:sp>
      <p:sp>
        <p:nvSpPr>
          <p:cNvPr id="6" name="Text 3"/>
          <p:cNvSpPr/>
          <p:nvPr/>
        </p:nvSpPr>
        <p:spPr>
          <a:xfrm>
            <a:off x="571500" y="655439"/>
            <a:ext cx="8001000" cy="31341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00" b="1" dirty="0">
                <a:solidFill>
                  <a:srgbClr val="2A5058"/>
                </a:solidFill>
                <a:latin typeface="Montserrat"/>
              </a:rPr>
              <a:t>La </a:t>
            </a:r>
            <a:r>
              <a:rPr lang="en-US" sz="2000" b="1" dirty="0" err="1">
                <a:solidFill>
                  <a:srgbClr val="2A5058"/>
                </a:solidFill>
                <a:latin typeface="Montserrat"/>
              </a:rPr>
              <a:t>automatización</a:t>
            </a:r>
            <a:r>
              <a:rPr lang="en-US" sz="2000" b="1" dirty="0">
                <a:solidFill>
                  <a:srgbClr val="2A5058"/>
                </a:solidFill>
                <a:latin typeface="Montserrat"/>
              </a:rPr>
              <a:t> para la </a:t>
            </a:r>
            <a:r>
              <a:rPr lang="en-US" sz="2000" b="1" dirty="0" err="1">
                <a:solidFill>
                  <a:srgbClr val="2A5058"/>
                </a:solidFill>
                <a:latin typeface="Montserrat"/>
              </a:rPr>
              <a:t>eficiencia</a:t>
            </a:r>
            <a:endParaRPr lang="en-US" sz="2000" dirty="0">
              <a:latin typeface="Montserrat"/>
            </a:endParaRPr>
          </a:p>
        </p:txBody>
      </p:sp>
      <p:sp>
        <p:nvSpPr>
          <p:cNvPr id="7" name="Text 4"/>
          <p:cNvSpPr/>
          <p:nvPr/>
        </p:nvSpPr>
        <p:spPr>
          <a:xfrm>
            <a:off x="571500" y="1137318"/>
            <a:ext cx="7497170" cy="485582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2000"/>
              </a:lnSpc>
              <a:buNone/>
            </a:pPr>
            <a:r>
              <a:rPr lang="es-ES" sz="1159" dirty="0">
                <a:solidFill>
                  <a:srgbClr val="5A6A6A"/>
                </a:solidFill>
                <a:latin typeface="Montserrat"/>
              </a:rPr>
              <a:t>Cuando aprendes algo nuevo (conducir, tocar un instrumento), requieres </a:t>
            </a:r>
            <a:r>
              <a:rPr lang="es-ES" sz="1159" dirty="0" err="1">
                <a:solidFill>
                  <a:srgbClr val="5A6A6A"/>
                </a:solidFill>
                <a:latin typeface="Montserrat"/>
              </a:rPr>
              <a:t>atencion</a:t>
            </a:r>
            <a:r>
              <a:rPr lang="es-ES" sz="1159" dirty="0">
                <a:solidFill>
                  <a:srgbClr val="5A6A6A"/>
                </a:solidFill>
                <a:latin typeface="Montserrat"/>
              </a:rPr>
              <a:t> consciente en cada paso. Con la practica, el cerebro </a:t>
            </a:r>
            <a:r>
              <a:rPr lang="es-ES" sz="1159" b="1" dirty="0">
                <a:solidFill>
                  <a:srgbClr val="5A6A6A"/>
                </a:solidFill>
                <a:latin typeface="Montserrat"/>
              </a:rPr>
              <a:t>automatiza la secuencia completa</a:t>
            </a:r>
            <a:r>
              <a:rPr lang="es-ES" sz="1159" dirty="0">
                <a:solidFill>
                  <a:srgbClr val="5A6A6A"/>
                </a:solidFill>
                <a:latin typeface="Montserrat"/>
              </a:rPr>
              <a:t>.</a:t>
            </a:r>
            <a:endParaRPr lang="en-US" sz="1159" dirty="0">
              <a:latin typeface="Montserrat"/>
            </a:endParaRPr>
          </a:p>
        </p:txBody>
      </p:sp>
      <p:sp>
        <p:nvSpPr>
          <p:cNvPr id="9" name="Shape 6"/>
          <p:cNvSpPr/>
          <p:nvPr/>
        </p:nvSpPr>
        <p:spPr>
          <a:xfrm>
            <a:off x="407324" y="2015326"/>
            <a:ext cx="8212974" cy="2912864"/>
          </a:xfrm>
          <a:prstGeom prst="rect">
            <a:avLst/>
          </a:prstGeom>
          <a:solidFill>
            <a:srgbClr val="F2F7F7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10" name="Shape 7"/>
          <p:cNvSpPr/>
          <p:nvPr/>
        </p:nvSpPr>
        <p:spPr>
          <a:xfrm>
            <a:off x="414468" y="2007756"/>
            <a:ext cx="8198685" cy="45719"/>
          </a:xfrm>
          <a:prstGeom prst="rect">
            <a:avLst/>
          </a:prstGeom>
          <a:solidFill>
            <a:srgbClr val="DC8060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11" name="Shape 8"/>
          <p:cNvSpPr/>
          <p:nvPr/>
        </p:nvSpPr>
        <p:spPr>
          <a:xfrm>
            <a:off x="5601868" y="2535652"/>
            <a:ext cx="7144" cy="2912864"/>
          </a:xfrm>
          <a:prstGeom prst="rect">
            <a:avLst/>
          </a:prstGeom>
          <a:solidFill>
            <a:srgbClr val="E0EBEB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12" name="Shape 9"/>
          <p:cNvSpPr/>
          <p:nvPr/>
        </p:nvSpPr>
        <p:spPr>
          <a:xfrm>
            <a:off x="1822825" y="5441372"/>
            <a:ext cx="3786188" cy="7144"/>
          </a:xfrm>
          <a:prstGeom prst="rect">
            <a:avLst/>
          </a:prstGeom>
          <a:solidFill>
            <a:srgbClr val="E0EBEB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13" name="Shape 10"/>
          <p:cNvSpPr/>
          <p:nvPr/>
        </p:nvSpPr>
        <p:spPr>
          <a:xfrm>
            <a:off x="1822825" y="2535652"/>
            <a:ext cx="7144" cy="2912864"/>
          </a:xfrm>
          <a:prstGeom prst="rect">
            <a:avLst/>
          </a:prstGeom>
          <a:solidFill>
            <a:srgbClr val="E0EBEB"/>
          </a:solidFill>
          <a:ln/>
        </p:spPr>
        <p:txBody>
          <a:bodyPr/>
          <a:lstStyle/>
          <a:p>
            <a:endParaRPr lang="es-ES"/>
          </a:p>
        </p:txBody>
      </p:sp>
      <p:pic>
        <p:nvPicPr>
          <p:cNvPr id="24" name="Imagen 23" descr="Diagrama&#10;&#10;El contenido generado por IA puede ser incorrecto.">
            <a:extLst>
              <a:ext uri="{FF2B5EF4-FFF2-40B4-BE49-F238E27FC236}">
                <a16:creationId xmlns:a16="http://schemas.microsoft.com/office/drawing/2014/main" id="{C9781C4E-AD11-0E43-B018-A9D5B83D76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581" y="2255107"/>
            <a:ext cx="7532608" cy="2507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1578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/>
          <p:cNvSpPr/>
          <p:nvPr/>
        </p:nvSpPr>
        <p:spPr>
          <a:xfrm>
            <a:off x="571500" y="428625"/>
            <a:ext cx="8001000" cy="792956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5" name="Text 2"/>
          <p:cNvSpPr/>
          <p:nvPr/>
        </p:nvSpPr>
        <p:spPr>
          <a:xfrm>
            <a:off x="571500" y="428625"/>
            <a:ext cx="8001000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00" b="1" kern="0" spc="2" dirty="0">
                <a:solidFill>
                  <a:srgbClr val="DC8060"/>
                </a:solidFill>
                <a:latin typeface="Montserrat"/>
              </a:rPr>
              <a:t>AUTOMATISMOS</a:t>
            </a:r>
            <a:endParaRPr lang="en-US" sz="1000" dirty="0">
              <a:latin typeface="Montserrat"/>
            </a:endParaRPr>
          </a:p>
        </p:txBody>
      </p:sp>
      <p:sp>
        <p:nvSpPr>
          <p:cNvPr id="6" name="Text 3"/>
          <p:cNvSpPr/>
          <p:nvPr/>
        </p:nvSpPr>
        <p:spPr>
          <a:xfrm>
            <a:off x="571500" y="655439"/>
            <a:ext cx="8001000" cy="40898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00" b="1" dirty="0">
                <a:solidFill>
                  <a:srgbClr val="2A5058"/>
                </a:solidFill>
                <a:latin typeface="Montserrat"/>
              </a:rPr>
              <a:t>De la atención plena al piloto automático</a:t>
            </a:r>
            <a:endParaRPr lang="en-US" sz="2000" dirty="0">
              <a:latin typeface="Montserrat"/>
            </a:endParaRPr>
          </a:p>
        </p:txBody>
      </p:sp>
      <p:sp>
        <p:nvSpPr>
          <p:cNvPr id="33" name="Shape 30"/>
          <p:cNvSpPr/>
          <p:nvPr/>
        </p:nvSpPr>
        <p:spPr>
          <a:xfrm>
            <a:off x="571500" y="4405908"/>
            <a:ext cx="8001000" cy="451842"/>
          </a:xfrm>
          <a:prstGeom prst="rect">
            <a:avLst/>
          </a:prstGeom>
          <a:solidFill>
            <a:srgbClr val="2A5058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34" name="Text 31"/>
          <p:cNvSpPr/>
          <p:nvPr/>
        </p:nvSpPr>
        <p:spPr>
          <a:xfrm>
            <a:off x="771525" y="4534495"/>
            <a:ext cx="2859258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DC8060"/>
                </a:solidFill>
                <a:latin typeface="Montserrat"/>
              </a:rPr>
              <a:t>VENTAJA:</a:t>
            </a:r>
            <a:r>
              <a:rPr lang="en-US" sz="1050" dirty="0">
                <a:solidFill>
                  <a:srgbClr val="FFFFFF"/>
                </a:solidFill>
                <a:latin typeface="Montserrat"/>
              </a:rPr>
              <a:t> Libera recursos para otras tareas.</a:t>
            </a:r>
            <a:endParaRPr lang="en-US" sz="1050" dirty="0">
              <a:latin typeface="Montserrat"/>
            </a:endParaRPr>
          </a:p>
        </p:txBody>
      </p:sp>
      <p:sp>
        <p:nvSpPr>
          <p:cNvPr id="35" name="Text 32"/>
          <p:cNvSpPr/>
          <p:nvPr/>
        </p:nvSpPr>
        <p:spPr>
          <a:xfrm>
            <a:off x="4880437" y="4534495"/>
            <a:ext cx="3492038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DC8060"/>
                </a:solidFill>
                <a:latin typeface="Montserrat"/>
              </a:rPr>
              <a:t>COSTE:</a:t>
            </a:r>
            <a:r>
              <a:rPr lang="en-US" sz="1050" dirty="0">
                <a:solidFill>
                  <a:srgbClr val="FFFFFF"/>
                </a:solidFill>
                <a:latin typeface="Montserrat"/>
              </a:rPr>
              <a:t> El proceso escapa a la supervisión consciente.</a:t>
            </a:r>
            <a:endParaRPr lang="en-US" sz="1050" dirty="0">
              <a:latin typeface="Montserrat"/>
            </a:endParaRPr>
          </a:p>
        </p:txBody>
      </p:sp>
      <p:pic>
        <p:nvPicPr>
          <p:cNvPr id="37" name="Imagen 36" descr="Diagrama&#10;&#10;El contenido generado por IA puede ser incorrecto.">
            <a:extLst>
              <a:ext uri="{FF2B5EF4-FFF2-40B4-BE49-F238E27FC236}">
                <a16:creationId xmlns:a16="http://schemas.microsoft.com/office/drawing/2014/main" id="{605702D5-EDAD-D255-FA2A-1F21647020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916" y="1293018"/>
            <a:ext cx="7362762" cy="2726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8895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02CA96-D5A2-562D-06B2-19319D532A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objeto, béisbol, jugador, pelota&#10;&#10;El contenido generado por IA puede ser incorrecto.">
            <a:extLst>
              <a:ext uri="{FF2B5EF4-FFF2-40B4-BE49-F238E27FC236}">
                <a16:creationId xmlns:a16="http://schemas.microsoft.com/office/drawing/2014/main" id="{B155F135-5E06-33C7-273E-32C5ADA506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3860" y="74814"/>
            <a:ext cx="6413271" cy="1105217"/>
          </a:xfrm>
          <a:prstGeom prst="rect">
            <a:avLst/>
          </a:prstGeom>
        </p:spPr>
      </p:pic>
      <p:sp>
        <p:nvSpPr>
          <p:cNvPr id="9" name="Text 2">
            <a:extLst>
              <a:ext uri="{FF2B5EF4-FFF2-40B4-BE49-F238E27FC236}">
                <a16:creationId xmlns:a16="http://schemas.microsoft.com/office/drawing/2014/main" id="{F6B014CB-A3AA-A91D-9EFD-A34EE5D5F9AD}"/>
              </a:ext>
            </a:extLst>
          </p:cNvPr>
          <p:cNvSpPr/>
          <p:nvPr/>
        </p:nvSpPr>
        <p:spPr>
          <a:xfrm>
            <a:off x="571500" y="428625"/>
            <a:ext cx="807529" cy="16632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00" b="1" kern="0" spc="2" dirty="0">
                <a:solidFill>
                  <a:srgbClr val="DC8060"/>
                </a:solidFill>
                <a:latin typeface="Montserrat"/>
              </a:rPr>
              <a:t>EJERCICIO 1</a:t>
            </a:r>
            <a:endParaRPr lang="en-US" sz="1000" dirty="0">
              <a:latin typeface="Montserrat"/>
            </a:endParaRP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FCBF21E1-9FB3-04BB-11FE-006BCF59172B}"/>
              </a:ext>
            </a:extLst>
          </p:cNvPr>
          <p:cNvGrpSpPr/>
          <p:nvPr/>
        </p:nvGrpSpPr>
        <p:grpSpPr>
          <a:xfrm>
            <a:off x="615834" y="1174575"/>
            <a:ext cx="7601296" cy="1262384"/>
            <a:chOff x="615834" y="1174575"/>
            <a:chExt cx="7601296" cy="1262384"/>
          </a:xfrm>
        </p:grpSpPr>
        <p:pic>
          <p:nvPicPr>
            <p:cNvPr id="6" name="Imagen 5" descr="Imagen que contiene objeto, interior, tabla, hecho de madera&#10;&#10;El contenido generado por IA puede ser incorrecto.">
              <a:extLst>
                <a:ext uri="{FF2B5EF4-FFF2-40B4-BE49-F238E27FC236}">
                  <a16:creationId xmlns:a16="http://schemas.microsoft.com/office/drawing/2014/main" id="{CBDAB99C-881E-289E-B995-63B506B9337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803859" y="1174575"/>
              <a:ext cx="6413271" cy="1262384"/>
            </a:xfrm>
            <a:prstGeom prst="rect">
              <a:avLst/>
            </a:prstGeom>
          </p:spPr>
        </p:pic>
        <p:sp>
          <p:nvSpPr>
            <p:cNvPr id="12" name="Text 2">
              <a:extLst>
                <a:ext uri="{FF2B5EF4-FFF2-40B4-BE49-F238E27FC236}">
                  <a16:creationId xmlns:a16="http://schemas.microsoft.com/office/drawing/2014/main" id="{3249348C-16E9-2471-97BA-9A4F05997DA0}"/>
                </a:ext>
              </a:extLst>
            </p:cNvPr>
            <p:cNvSpPr/>
            <p:nvPr/>
          </p:nvSpPr>
          <p:spPr>
            <a:xfrm>
              <a:off x="615834" y="1678305"/>
              <a:ext cx="666208" cy="16632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>
              <a:spAutoFit/>
            </a:bodyPr>
            <a:lstStyle/>
            <a:p>
              <a:pPr marL="0" indent="0" algn="l">
                <a:lnSpc>
                  <a:spcPts val="1400"/>
                </a:lnSpc>
                <a:buNone/>
              </a:pPr>
              <a:r>
                <a:rPr lang="en-US" sz="1000" b="1" kern="0" spc="2" dirty="0" err="1">
                  <a:solidFill>
                    <a:schemeClr val="bg2">
                      <a:lumMod val="50000"/>
                    </a:schemeClr>
                  </a:solidFill>
                  <a:latin typeface="Montserrat"/>
                </a:rPr>
                <a:t>Solución</a:t>
              </a:r>
              <a:r>
                <a:rPr lang="en-US" sz="1000" b="1" kern="0" spc="2" dirty="0">
                  <a:solidFill>
                    <a:schemeClr val="bg2">
                      <a:lumMod val="50000"/>
                    </a:schemeClr>
                  </a:solidFill>
                  <a:latin typeface="Montserrat"/>
                </a:rPr>
                <a:t> 1</a:t>
              </a:r>
              <a:endParaRPr lang="en-US" sz="1000" dirty="0">
                <a:solidFill>
                  <a:schemeClr val="bg2">
                    <a:lumMod val="50000"/>
                  </a:schemeClr>
                </a:solidFill>
                <a:latin typeface="Montserrat"/>
              </a:endParaRPr>
            </a:p>
          </p:txBody>
        </p:sp>
      </p:grpSp>
      <p:grpSp>
        <p:nvGrpSpPr>
          <p:cNvPr id="16" name="Grupo 15">
            <a:extLst>
              <a:ext uri="{FF2B5EF4-FFF2-40B4-BE49-F238E27FC236}">
                <a16:creationId xmlns:a16="http://schemas.microsoft.com/office/drawing/2014/main" id="{2131D484-1ABB-C236-2B55-F2E69684746E}"/>
              </a:ext>
            </a:extLst>
          </p:cNvPr>
          <p:cNvGrpSpPr/>
          <p:nvPr/>
        </p:nvGrpSpPr>
        <p:grpSpPr>
          <a:xfrm>
            <a:off x="527166" y="2588559"/>
            <a:ext cx="7615153" cy="1250623"/>
            <a:chOff x="527166" y="2588559"/>
            <a:chExt cx="7615153" cy="1250623"/>
          </a:xfrm>
        </p:grpSpPr>
        <p:pic>
          <p:nvPicPr>
            <p:cNvPr id="10" name="Imagen 9" descr="Imagen que contiene objeto, jugador, béisbol, reloj&#10;&#10;El contenido generado por IA puede ser incorrecto.">
              <a:extLst>
                <a:ext uri="{FF2B5EF4-FFF2-40B4-BE49-F238E27FC236}">
                  <a16:creationId xmlns:a16="http://schemas.microsoft.com/office/drawing/2014/main" id="{073E76F7-E643-ECA5-0CA1-1192DE4FEFF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803860" y="2588559"/>
              <a:ext cx="6338459" cy="1250623"/>
            </a:xfrm>
            <a:prstGeom prst="rect">
              <a:avLst/>
            </a:prstGeom>
          </p:spPr>
        </p:pic>
        <p:sp>
          <p:nvSpPr>
            <p:cNvPr id="13" name="Text 2">
              <a:extLst>
                <a:ext uri="{FF2B5EF4-FFF2-40B4-BE49-F238E27FC236}">
                  <a16:creationId xmlns:a16="http://schemas.microsoft.com/office/drawing/2014/main" id="{B4C315CF-6318-C15D-7EF0-F3515098F9A8}"/>
                </a:ext>
              </a:extLst>
            </p:cNvPr>
            <p:cNvSpPr/>
            <p:nvPr/>
          </p:nvSpPr>
          <p:spPr>
            <a:xfrm>
              <a:off x="527166" y="3120563"/>
              <a:ext cx="833177" cy="16632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>
              <a:spAutoFit/>
            </a:bodyPr>
            <a:lstStyle/>
            <a:p>
              <a:pPr marL="0" indent="0" algn="l">
                <a:lnSpc>
                  <a:spcPts val="1400"/>
                </a:lnSpc>
                <a:buNone/>
              </a:pPr>
              <a:r>
                <a:rPr lang="en-US" sz="1000" b="1" kern="0" spc="2" dirty="0">
                  <a:solidFill>
                    <a:srgbClr val="DC8060"/>
                  </a:solidFill>
                  <a:latin typeface="Montserrat"/>
                </a:rPr>
                <a:t>EJERCICIO 2</a:t>
              </a:r>
              <a:endParaRPr lang="en-US" sz="1000" dirty="0">
                <a:latin typeface="Montserrat"/>
              </a:endParaRPr>
            </a:p>
          </p:txBody>
        </p:sp>
      </p:grpSp>
      <p:grpSp>
        <p:nvGrpSpPr>
          <p:cNvPr id="17" name="Grupo 16">
            <a:extLst>
              <a:ext uri="{FF2B5EF4-FFF2-40B4-BE49-F238E27FC236}">
                <a16:creationId xmlns:a16="http://schemas.microsoft.com/office/drawing/2014/main" id="{F1845D6C-3C78-0146-1DE2-B55A79A2BA7B}"/>
              </a:ext>
            </a:extLst>
          </p:cNvPr>
          <p:cNvGrpSpPr/>
          <p:nvPr/>
        </p:nvGrpSpPr>
        <p:grpSpPr>
          <a:xfrm>
            <a:off x="571500" y="3851650"/>
            <a:ext cx="7626926" cy="1254443"/>
            <a:chOff x="571500" y="3851650"/>
            <a:chExt cx="7626926" cy="1254443"/>
          </a:xfrm>
        </p:grpSpPr>
        <p:pic>
          <p:nvPicPr>
            <p:cNvPr id="11" name="Imagen 10" descr="Imagen que contiene objeto, jugador, reloj, béisbol&#10;&#10;El contenido generado por IA puede ser incorrecto.">
              <a:extLst>
                <a:ext uri="{FF2B5EF4-FFF2-40B4-BE49-F238E27FC236}">
                  <a16:creationId xmlns:a16="http://schemas.microsoft.com/office/drawing/2014/main" id="{12343D89-E429-A5C4-2EC1-07ADC1B3722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822564" y="3851650"/>
              <a:ext cx="6375862" cy="1254443"/>
            </a:xfrm>
            <a:prstGeom prst="rect">
              <a:avLst/>
            </a:prstGeom>
          </p:spPr>
        </p:pic>
        <p:sp>
          <p:nvSpPr>
            <p:cNvPr id="14" name="Text 2">
              <a:extLst>
                <a:ext uri="{FF2B5EF4-FFF2-40B4-BE49-F238E27FC236}">
                  <a16:creationId xmlns:a16="http://schemas.microsoft.com/office/drawing/2014/main" id="{2043AF69-6496-4350-CF3F-CD4501BAB040}"/>
                </a:ext>
              </a:extLst>
            </p:cNvPr>
            <p:cNvSpPr/>
            <p:nvPr/>
          </p:nvSpPr>
          <p:spPr>
            <a:xfrm>
              <a:off x="571500" y="4370243"/>
              <a:ext cx="691856" cy="16632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>
              <a:spAutoFit/>
            </a:bodyPr>
            <a:lstStyle/>
            <a:p>
              <a:pPr marL="0" indent="0" algn="l">
                <a:lnSpc>
                  <a:spcPts val="1400"/>
                </a:lnSpc>
                <a:buNone/>
              </a:pPr>
              <a:r>
                <a:rPr lang="en-US" sz="1000" b="1" kern="0" spc="2" dirty="0" err="1">
                  <a:solidFill>
                    <a:schemeClr val="bg2">
                      <a:lumMod val="50000"/>
                    </a:schemeClr>
                  </a:solidFill>
                  <a:latin typeface="Montserrat"/>
                </a:rPr>
                <a:t>Solución</a:t>
              </a:r>
              <a:r>
                <a:rPr lang="en-US" sz="1000" b="1" kern="0" spc="2" dirty="0">
                  <a:solidFill>
                    <a:schemeClr val="bg2">
                      <a:lumMod val="50000"/>
                    </a:schemeClr>
                  </a:solidFill>
                  <a:latin typeface="Montserrat"/>
                </a:rPr>
                <a:t> 2</a:t>
              </a:r>
              <a:endParaRPr lang="en-US" sz="1000" dirty="0">
                <a:solidFill>
                  <a:schemeClr val="bg2">
                    <a:lumMod val="50000"/>
                  </a:schemeClr>
                </a:solidFill>
                <a:latin typeface="Montserra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96388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EB108B-A4E9-30D3-9A08-688B4494C7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2">
            <a:extLst>
              <a:ext uri="{FF2B5EF4-FFF2-40B4-BE49-F238E27FC236}">
                <a16:creationId xmlns:a16="http://schemas.microsoft.com/office/drawing/2014/main" id="{8AACDA1B-E858-08AA-029D-3CAE7B590393}"/>
              </a:ext>
            </a:extLst>
          </p:cNvPr>
          <p:cNvSpPr/>
          <p:nvPr/>
        </p:nvSpPr>
        <p:spPr>
          <a:xfrm>
            <a:off x="571500" y="428625"/>
            <a:ext cx="833177" cy="16632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00" b="1" kern="0" spc="2" dirty="0">
                <a:solidFill>
                  <a:srgbClr val="DC8060"/>
                </a:solidFill>
                <a:latin typeface="Montserrat"/>
              </a:rPr>
              <a:t>EJERCICIO 3</a:t>
            </a:r>
            <a:endParaRPr lang="en-US" sz="1000" dirty="0">
              <a:latin typeface="Montserrat"/>
            </a:endParaRPr>
          </a:p>
        </p:txBody>
      </p:sp>
      <p:pic>
        <p:nvPicPr>
          <p:cNvPr id="4" name="Imagen 3" descr="Imagen que contiene objeto, béisbol, jugador&#10;&#10;El contenido generado por IA puede ser incorrecto.">
            <a:extLst>
              <a:ext uri="{FF2B5EF4-FFF2-40B4-BE49-F238E27FC236}">
                <a16:creationId xmlns:a16="http://schemas.microsoft.com/office/drawing/2014/main" id="{3DB6C45A-CF3D-E86B-6E0E-EA928025AE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3574" y="298292"/>
            <a:ext cx="6829627" cy="1713461"/>
          </a:xfrm>
          <a:prstGeom prst="rect">
            <a:avLst/>
          </a:prstGeom>
        </p:spPr>
      </p:pic>
      <p:pic>
        <p:nvPicPr>
          <p:cNvPr id="7" name="Imagen 6" descr="Imagen en blanco y negro&#10;&#10;El contenido generado por IA puede ser incorrecto.">
            <a:extLst>
              <a:ext uri="{FF2B5EF4-FFF2-40B4-BE49-F238E27FC236}">
                <a16:creationId xmlns:a16="http://schemas.microsoft.com/office/drawing/2014/main" id="{0D0257EE-386D-3C33-2288-D4B650D5BD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3574" y="2187760"/>
            <a:ext cx="6697633" cy="2657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34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Montserrat" panose="020F0302020204030204"/>
        <a:ea typeface="Montserrat"/>
        <a:cs typeface="Montserrat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Montserrat" panose="020F0502020204030204"/>
        <a:ea typeface="Montserrat"/>
        <a:cs typeface="Montserrat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700" row="6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43139B56-442A-43B5-A916-991D141E2E07}">
  <we:reference id="wa200010001" version="1.0.0.0" store="en-US" storeType="OMEX"/>
  <we:alternateReferences>
    <we:reference id="wa200010001" version="1.0.0.0" store="en-US" storeType="OMEX"/>
  </we:alternateReferences>
  <we:properties>
    <we:property name="Office.AutoShowTaskpaneWithDocument" value="true"/>
  </we:properties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598</Words>
  <Application>Microsoft Office PowerPoint</Application>
  <PresentationFormat>Presentación en pantalla (16:9)</PresentationFormat>
  <Paragraphs>111</Paragraphs>
  <Slides>15</Slides>
  <Notes>15</Notes>
  <HiddenSlides>0</HiddenSlides>
  <MMClips>1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18" baseType="lpstr">
      <vt:lpstr>Arial</vt:lpstr>
      <vt:lpstr>Montserrat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Sergio LG</cp:lastModifiedBy>
  <cp:revision>15</cp:revision>
  <dcterms:created xsi:type="dcterms:W3CDTF">2026-02-15T04:59:43Z</dcterms:created>
  <dcterms:modified xsi:type="dcterms:W3CDTF">2026-02-15T05:38:16Z</dcterms:modified>
</cp:coreProperties>
</file>